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6858000" cx="12192000"/>
  <p:notesSz cx="6858000" cy="9144000"/>
  <p:embeddedFontLst>
    <p:embeddedFont>
      <p:font typeface="Doppio One"/>
      <p:regular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86" roundtripDataSignature="AMtx7mgK+i5zh8GME6Ssb2Q971KMc+f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509E35-B431-48C4-91A4-0CB15EAECC1B}">
  <a:tblStyle styleId="{EC509E35-B431-48C4-91A4-0CB15EAECC1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customschemas.google.com/relationships/presentationmetadata" Target="metadata"/><Relationship Id="rId41" Type="http://schemas.openxmlformats.org/officeDocument/2006/relationships/slide" Target="slides/slide35.xml"/><Relationship Id="rId85" Type="http://schemas.openxmlformats.org/officeDocument/2006/relationships/font" Target="fonts/DoppioOne-regular.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5" name="Google Shape;355;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56" name="Google Shape;356;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b="0" i="0" lang="en-US" sz="1400" u="none" cap="none" strike="noStrike">
                <a:solidFill>
                  <a:schemeClr val="dk1"/>
                </a:solidFill>
                <a:latin typeface="Calibri"/>
                <a:ea typeface="Calibri"/>
                <a:cs typeface="Calibri"/>
                <a:sym typeface="Calibri"/>
              </a:rPr>
              <a:t>‹#›</a:t>
            </a:fld>
            <a:endParaRPr b="0" i="0" sz="14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0" name="Google Shape;880;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1" name="Google Shape;891;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5"/>
          <p:cNvSpPr/>
          <p:nvPr>
            <p:ph idx="2" type="pic"/>
          </p:nvPr>
        </p:nvSpPr>
        <p:spPr>
          <a:xfrm>
            <a:off x="5183188" y="987425"/>
            <a:ext cx="6172200" cy="4873625"/>
          </a:xfrm>
          <a:prstGeom prst="rect">
            <a:avLst/>
          </a:prstGeom>
          <a:noFill/>
          <a:ln>
            <a:noFill/>
          </a:ln>
        </p:spPr>
      </p:sp>
      <p:sp>
        <p:nvSpPr>
          <p:cNvPr id="68" name="Google Shape;68;p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hyperlink" Target="about:blank" TargetMode="External"/><Relationship Id="rId6" Type="http://schemas.openxmlformats.org/officeDocument/2006/relationships/hyperlink" Target="about:blan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4.jp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1.jpg"/><Relationship Id="rId5"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27.jp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14.jpg"/><Relationship Id="rId6" Type="http://schemas.openxmlformats.org/officeDocument/2006/relationships/image" Target="../media/image32.png"/><Relationship Id="rId7"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44.png"/><Relationship Id="rId5" Type="http://schemas.openxmlformats.org/officeDocument/2006/relationships/image" Target="../media/image3.png"/><Relationship Id="rId6" Type="http://schemas.openxmlformats.org/officeDocument/2006/relationships/image" Target="../media/image6.jpg"/><Relationship Id="rId7"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3.png"/><Relationship Id="rId5" Type="http://schemas.openxmlformats.org/officeDocument/2006/relationships/image" Target="../media/image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png"/><Relationship Id="rId5" Type="http://schemas.openxmlformats.org/officeDocument/2006/relationships/image" Target="../media/image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5.jpg"/><Relationship Id="rId4" Type="http://schemas.openxmlformats.org/officeDocument/2006/relationships/image" Target="../media/image3.png"/><Relationship Id="rId5" Type="http://schemas.openxmlformats.org/officeDocument/2006/relationships/image" Target="../media/image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57.jpg"/><Relationship Id="rId6"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6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hyperlink" Target="about:blank" TargetMode="External"/><Relationship Id="rId6" Type="http://schemas.openxmlformats.org/officeDocument/2006/relationships/image" Target="../media/image5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58.gif"/><Relationship Id="rId6"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2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27.jpg"/><Relationship Id="rId6"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3.png"/><Relationship Id="rId5" Type="http://schemas.openxmlformats.org/officeDocument/2006/relationships/image" Target="../media/image2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3.png"/><Relationship Id="rId4" Type="http://schemas.openxmlformats.org/officeDocument/2006/relationships/image" Target="../media/image65.png"/><Relationship Id="rId5" Type="http://schemas.openxmlformats.org/officeDocument/2006/relationships/image" Target="../media/image59.png"/><Relationship Id="rId6" Type="http://schemas.openxmlformats.org/officeDocument/2006/relationships/image" Target="../media/image3.png"/><Relationship Id="rId7" Type="http://schemas.openxmlformats.org/officeDocument/2006/relationships/image" Target="../media/image2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61.png"/><Relationship Id="rId6" Type="http://schemas.openxmlformats.org/officeDocument/2006/relationships/image" Target="../media/image6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63.png"/><Relationship Id="rId6" Type="http://schemas.openxmlformats.org/officeDocument/2006/relationships/image" Target="../media/image91.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72.png"/><Relationship Id="rId6" Type="http://schemas.openxmlformats.org/officeDocument/2006/relationships/image" Target="../media/image6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71.png"/><Relationship Id="rId6"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76.png"/><Relationship Id="rId6" Type="http://schemas.openxmlformats.org/officeDocument/2006/relationships/image" Target="../media/image7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96.jpg"/><Relationship Id="rId6"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8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8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8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83.png"/><Relationship Id="rId6"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1.jpg"/><Relationship Id="rId4" Type="http://schemas.openxmlformats.org/officeDocument/2006/relationships/image" Target="../media/image3.png"/><Relationship Id="rId5" Type="http://schemas.openxmlformats.org/officeDocument/2006/relationships/image" Target="../media/image2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9.jpg"/><Relationship Id="rId4" Type="http://schemas.openxmlformats.org/officeDocument/2006/relationships/image" Target="../media/image3.png"/><Relationship Id="rId5" Type="http://schemas.openxmlformats.org/officeDocument/2006/relationships/image" Target="../media/image2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4.jpg"/><Relationship Id="rId4" Type="http://schemas.openxmlformats.org/officeDocument/2006/relationships/image" Target="../media/image3.png"/><Relationship Id="rId5" Type="http://schemas.openxmlformats.org/officeDocument/2006/relationships/image" Target="../media/image27.jpg"/><Relationship Id="rId6" Type="http://schemas.openxmlformats.org/officeDocument/2006/relationships/image" Target="../media/image9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9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2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95.png"/><Relationship Id="rId6" Type="http://schemas.openxmlformats.org/officeDocument/2006/relationships/image" Target="../media/image9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9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2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6.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graphicFrame>
        <p:nvGraphicFramePr>
          <p:cNvPr id="90" name="Google Shape;90;p1"/>
          <p:cNvGraphicFramePr/>
          <p:nvPr/>
        </p:nvGraphicFramePr>
        <p:xfrm>
          <a:off x="1031965" y="1236752"/>
          <a:ext cx="3000000" cy="3000000"/>
        </p:xfrm>
        <a:graphic>
          <a:graphicData uri="http://schemas.openxmlformats.org/drawingml/2006/table">
            <a:tbl>
              <a:tblPr>
                <a:noFill/>
                <a:tableStyleId>{EC509E35-B431-48C4-91A4-0CB15EAECC1B}</a:tableStyleId>
              </a:tblPr>
              <a:tblGrid>
                <a:gridCol w="1886900"/>
                <a:gridCol w="287850"/>
                <a:gridCol w="1732075"/>
                <a:gridCol w="1824375"/>
                <a:gridCol w="1828350"/>
                <a:gridCol w="287850"/>
                <a:gridCol w="2250200"/>
              </a:tblGrid>
              <a:tr h="375625">
                <a:tc gridSpan="7">
                  <a:txBody>
                    <a:bodyPr/>
                    <a:lstStyle/>
                    <a:p>
                      <a:pPr indent="0" lvl="0" marL="0" marR="0" rtl="0" algn="ctr">
                        <a:lnSpc>
                          <a:spcPct val="107000"/>
                        </a:lnSpc>
                        <a:spcBef>
                          <a:spcPts val="0"/>
                        </a:spcBef>
                        <a:spcAft>
                          <a:spcPts val="0"/>
                        </a:spcAft>
                        <a:buClr>
                          <a:srgbClr val="000000"/>
                        </a:buClr>
                        <a:buSzPts val="2000"/>
                        <a:buFont typeface="Arial"/>
                        <a:buNone/>
                      </a:pPr>
                      <a:r>
                        <a:rPr b="1" lang="en-US" sz="2000" u="none" cap="none" strike="noStrike"/>
                        <a:t>Semester: I/II</a:t>
                      </a:r>
                      <a:endParaRPr b="1" sz="2000" u="none" cap="none" strike="noStrike">
                        <a:latin typeface="Calibri"/>
                        <a:ea typeface="Calibri"/>
                        <a:cs typeface="Calibri"/>
                        <a:sym typeface="Calibri"/>
                      </a:endParaRPr>
                    </a:p>
                  </a:txBody>
                  <a:tcPr marT="0" marB="0" marR="68575" marL="68575"/>
                </a:tc>
                <a:tc hMerge="1"/>
                <a:tc hMerge="1"/>
                <a:tc hMerge="1"/>
                <a:tc hMerge="1"/>
                <a:tc hMerge="1"/>
                <a:tc hMerge="1"/>
              </a:tr>
              <a:tr h="791200">
                <a:tc gridSpan="7">
                  <a:txBody>
                    <a:bodyPr/>
                    <a:lstStyle/>
                    <a:p>
                      <a:pPr indent="0" lvl="0" marL="0" marR="0" rtl="0" algn="ctr">
                        <a:lnSpc>
                          <a:spcPct val="107000"/>
                        </a:lnSpc>
                        <a:spcBef>
                          <a:spcPts val="0"/>
                        </a:spcBef>
                        <a:spcAft>
                          <a:spcPts val="0"/>
                        </a:spcAft>
                        <a:buClr>
                          <a:srgbClr val="000000"/>
                        </a:buClr>
                        <a:buSzPts val="2400"/>
                        <a:buFont typeface="Arial"/>
                        <a:buNone/>
                      </a:pPr>
                      <a:r>
                        <a:rPr b="1" lang="en-US" sz="2400" u="none" cap="none" strike="noStrike"/>
                        <a:t>CHEMISTRY OF SMART MATERIALS AND DEVICES</a:t>
                      </a:r>
                      <a:endParaRPr b="1" sz="2000" u="none" cap="none" strike="noStrike"/>
                    </a:p>
                    <a:p>
                      <a:pPr indent="0" lvl="0" marL="0" marR="0" rtl="0" algn="ctr">
                        <a:lnSpc>
                          <a:spcPct val="107000"/>
                        </a:lnSpc>
                        <a:spcBef>
                          <a:spcPts val="0"/>
                        </a:spcBef>
                        <a:spcAft>
                          <a:spcPts val="0"/>
                        </a:spcAft>
                        <a:buClr>
                          <a:srgbClr val="000000"/>
                        </a:buClr>
                        <a:buSzPts val="2000"/>
                        <a:buFont typeface="Arial"/>
                        <a:buNone/>
                      </a:pPr>
                      <a:r>
                        <a:rPr b="1" lang="en-US" sz="2000" u="none" cap="none" strike="noStrike"/>
                        <a:t>(Category: Professional Core Course)       Stream: CS  (Theory and Practice)</a:t>
                      </a:r>
                      <a:endParaRPr b="1" sz="2000" u="none" cap="none" strike="noStrike">
                        <a:latin typeface="Calibri"/>
                        <a:ea typeface="Calibri"/>
                        <a:cs typeface="Calibri"/>
                        <a:sym typeface="Calibri"/>
                      </a:endParaRPr>
                    </a:p>
                  </a:txBody>
                  <a:tcPr marT="0" marB="0" marR="68575" marL="68575">
                    <a:solidFill>
                      <a:srgbClr val="C4E0B2"/>
                    </a:solidFill>
                  </a:tcPr>
                </a:tc>
                <a:tc hMerge="1"/>
                <a:tc hMerge="1"/>
                <a:tc hMerge="1"/>
                <a:tc hMerge="1"/>
                <a:tc hMerge="1"/>
                <a:tc hMerge="1"/>
              </a:tr>
              <a:tr h="375625">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Course Code</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22CHY12A</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Clr>
                          <a:srgbClr val="000000"/>
                        </a:buClr>
                        <a:buSzPts val="2000"/>
                        <a:buFont typeface="Arial"/>
                        <a:buNone/>
                      </a:pPr>
                      <a:r>
                        <a:rPr b="1" lang="en-US" sz="2000" u="none" cap="none" strike="noStrike"/>
                        <a:t>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Clr>
                          <a:srgbClr val="000000"/>
                        </a:buClr>
                        <a:buSzPts val="2000"/>
                        <a:buFont typeface="Arial"/>
                        <a:buNone/>
                      </a:pPr>
                      <a:r>
                        <a:rPr b="1" lang="en-US" sz="2000" u="none" cap="none" strike="noStrike"/>
                        <a:t>CIE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Clr>
                          <a:srgbClr val="000000"/>
                        </a:buClr>
                        <a:buSzPts val="2000"/>
                        <a:buFont typeface="Arial"/>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100+50 Marks</a:t>
                      </a:r>
                      <a:endParaRPr b="1" sz="2000" u="none" cap="none" strike="noStrike">
                        <a:latin typeface="Calibri"/>
                        <a:ea typeface="Calibri"/>
                        <a:cs typeface="Calibri"/>
                        <a:sym typeface="Calibri"/>
                      </a:endParaRPr>
                    </a:p>
                  </a:txBody>
                  <a:tcPr marT="0" marB="0" marR="68575" marL="68575">
                    <a:solidFill>
                      <a:srgbClr val="FFD966"/>
                    </a:solidFill>
                  </a:tcPr>
                </a:tc>
              </a:tr>
              <a:tr h="375625">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Credits: L:T:P</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3:0:1</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Clr>
                          <a:srgbClr val="000000"/>
                        </a:buClr>
                        <a:buSzPts val="2000"/>
                        <a:buFont typeface="Arial"/>
                        <a:buNone/>
                      </a:pPr>
                      <a:r>
                        <a:rPr b="1" lang="en-US" sz="2000" u="none" cap="none" strike="noStrike"/>
                        <a:t>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Clr>
                          <a:srgbClr val="000000"/>
                        </a:buClr>
                        <a:buSzPts val="2000"/>
                        <a:buFont typeface="Arial"/>
                        <a:buNone/>
                      </a:pPr>
                      <a:r>
                        <a:rPr b="1" lang="en-US" sz="2000" u="none" cap="none" strike="noStrike"/>
                        <a:t>SEE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Clr>
                          <a:srgbClr val="000000"/>
                        </a:buClr>
                        <a:buSzPts val="2000"/>
                        <a:buFont typeface="Arial"/>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100 Marks</a:t>
                      </a:r>
                      <a:endParaRPr b="1" sz="2000" u="none" cap="none" strike="noStrike">
                        <a:latin typeface="Calibri"/>
                        <a:ea typeface="Calibri"/>
                        <a:cs typeface="Calibri"/>
                        <a:sym typeface="Calibri"/>
                      </a:endParaRPr>
                    </a:p>
                  </a:txBody>
                  <a:tcPr marT="0" marB="0" marR="68575" marL="68575">
                    <a:solidFill>
                      <a:srgbClr val="FFD966"/>
                    </a:solidFill>
                  </a:tcPr>
                </a:tc>
              </a:tr>
              <a:tr h="346000">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Total Hours</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42L+ 30P</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Clr>
                          <a:srgbClr val="000000"/>
                        </a:buClr>
                        <a:buSzPts val="2000"/>
                        <a:buFont typeface="Arial"/>
                        <a:buNone/>
                      </a:pPr>
                      <a:r>
                        <a:rPr b="1" lang="en-US" sz="2000" u="none" cap="none" strike="noStrike"/>
                        <a:t>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Clr>
                          <a:srgbClr val="000000"/>
                        </a:buClr>
                        <a:buSzPts val="2000"/>
                        <a:buFont typeface="Arial"/>
                        <a:buNone/>
                      </a:pPr>
                      <a:r>
                        <a:rPr b="1" lang="en-US" sz="2000" u="none" cap="none" strike="noStrike"/>
                        <a:t>SEE Duration</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Clr>
                          <a:srgbClr val="000000"/>
                        </a:buClr>
                        <a:buSzPts val="2000"/>
                        <a:buFont typeface="Arial"/>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Clr>
                          <a:srgbClr val="000000"/>
                        </a:buClr>
                        <a:buSzPts val="2000"/>
                        <a:buFont typeface="Arial"/>
                        <a:buNone/>
                      </a:pPr>
                      <a:r>
                        <a:rPr b="1" lang="en-US" sz="2000" u="none" cap="none" strike="noStrike"/>
                        <a:t>3 Hours</a:t>
                      </a:r>
                      <a:endParaRPr b="1" sz="2000" u="none" cap="none" strike="noStrike">
                        <a:latin typeface="Calibri"/>
                        <a:ea typeface="Calibri"/>
                        <a:cs typeface="Calibri"/>
                        <a:sym typeface="Calibri"/>
                      </a:endParaRPr>
                    </a:p>
                  </a:txBody>
                  <a:tcPr marT="0" marB="0" marR="68575" marL="68575">
                    <a:solidFill>
                      <a:srgbClr val="FFD966"/>
                    </a:solidFill>
                  </a:tcPr>
                </a:tc>
              </a:tr>
            </a:tbl>
          </a:graphicData>
        </a:graphic>
      </p:graphicFrame>
      <p:sp>
        <p:nvSpPr>
          <p:cNvPr id="91" name="Google Shape;91;p1"/>
          <p:cNvSpPr txBox="1"/>
          <p:nvPr/>
        </p:nvSpPr>
        <p:spPr>
          <a:xfrm>
            <a:off x="1840488" y="3813969"/>
            <a:ext cx="9123363" cy="1508065"/>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Doppio One"/>
                <a:ea typeface="Doppio One"/>
                <a:cs typeface="Doppio One"/>
                <a:sym typeface="Doppio One"/>
              </a:rPr>
              <a:t>S. Girish Kumar</a:t>
            </a:r>
            <a:endParaRPr/>
          </a:p>
          <a:p>
            <a:pPr indent="0" lvl="0" marL="0" marR="0" rtl="0" algn="ctr">
              <a:lnSpc>
                <a:spcPct val="100000"/>
              </a:lnSpc>
              <a:spcBef>
                <a:spcPts val="0"/>
              </a:spcBef>
              <a:spcAft>
                <a:spcPts val="0"/>
              </a:spcAft>
              <a:buClr>
                <a:schemeClr val="dk1"/>
              </a:buClr>
              <a:buSzPts val="2000"/>
              <a:buFont typeface="Arial"/>
              <a:buNone/>
            </a:pPr>
            <a:r>
              <a:rPr b="0" i="0" lang="en-US" sz="1800" u="none" cap="none" strike="noStrike">
                <a:solidFill>
                  <a:schemeClr val="dk1"/>
                </a:solidFill>
                <a:latin typeface="Doppio One"/>
                <a:ea typeface="Doppio One"/>
                <a:cs typeface="Doppio One"/>
                <a:sym typeface="Doppio One"/>
              </a:rPr>
              <a:t>Assistant Professor, Department of Chemistry, RV College of Engineering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Doppio One"/>
                <a:ea typeface="Doppio One"/>
                <a:cs typeface="Doppio One"/>
                <a:sym typeface="Doppio One"/>
              </a:rPr>
              <a:t>Bengaluru-560059, INDIA, Phone: +91 9844772416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Doppio One"/>
                <a:ea typeface="Doppio One"/>
                <a:cs typeface="Doppio One"/>
                <a:sym typeface="Doppio One"/>
              </a:rPr>
              <a:t>E-mail: </a:t>
            </a:r>
            <a:r>
              <a:rPr b="0" i="0" lang="en-US" sz="1800" u="sng" cap="none" strike="noStrike">
                <a:solidFill>
                  <a:schemeClr val="dk1"/>
                </a:solidFill>
                <a:latin typeface="Doppio One"/>
                <a:ea typeface="Doppio One"/>
                <a:cs typeface="Doppio One"/>
                <a:sym typeface="Doppio One"/>
                <a:hlinkClick r:id="rId5">
                  <a:extLst>
                    <a:ext uri="{A12FA001-AC4F-418D-AE19-62706E023703}">
                      <ahyp:hlinkClr val="tx"/>
                    </a:ext>
                  </a:extLst>
                </a:hlinkClick>
              </a:rPr>
              <a:t>girishkumars@rvce.edu.in</a:t>
            </a:r>
            <a:r>
              <a:rPr b="0" i="0" lang="en-US" sz="1800" u="none" cap="none" strike="noStrike">
                <a:solidFill>
                  <a:schemeClr val="dk1"/>
                </a:solidFill>
                <a:latin typeface="Doppio One"/>
                <a:ea typeface="Doppio One"/>
                <a:cs typeface="Doppio One"/>
                <a:sym typeface="Doppio One"/>
              </a:rPr>
              <a:t>;  </a:t>
            </a:r>
            <a:r>
              <a:rPr b="0" i="0" lang="en-US" sz="1800" u="sng" cap="none" strike="noStrike">
                <a:solidFill>
                  <a:schemeClr val="dk1"/>
                </a:solidFill>
                <a:latin typeface="Doppio One"/>
                <a:ea typeface="Doppio One"/>
                <a:cs typeface="Doppio One"/>
                <a:sym typeface="Doppio One"/>
                <a:hlinkClick r:id="rId6">
                  <a:extLst>
                    <a:ext uri="{A12FA001-AC4F-418D-AE19-62706E023703}">
                      <ahyp:hlinkClr val="tx"/>
                    </a:ext>
                  </a:extLst>
                </a:hlinkClick>
              </a:rPr>
              <a:t>girichem@yahoo.co.in</a:t>
            </a:r>
            <a:endParaRPr b="0" i="0" sz="1800" u="sng" cap="none" strike="noStrike">
              <a:solidFill>
                <a:schemeClr val="dk1"/>
              </a:solidFill>
              <a:latin typeface="Doppio One"/>
              <a:ea typeface="Doppio One"/>
              <a:cs typeface="Doppio One"/>
              <a:sym typeface="Doppio One"/>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Doppio One"/>
              <a:ea typeface="Doppio One"/>
              <a:cs typeface="Doppio One"/>
              <a:sym typeface="Doppio One"/>
            </a:endParaRPr>
          </a:p>
        </p:txBody>
      </p:sp>
      <p:sp>
        <p:nvSpPr>
          <p:cNvPr id="92" name="Google Shape;9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93" name="Google Shape;93;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194" name="Google Shape;194;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sp>
        <p:nvSpPr>
          <p:cNvPr id="195" name="Google Shape;195;p54"/>
          <p:cNvSpPr/>
          <p:nvPr/>
        </p:nvSpPr>
        <p:spPr>
          <a:xfrm>
            <a:off x="300710" y="1310053"/>
            <a:ext cx="11590580" cy="923330"/>
          </a:xfrm>
          <a:prstGeom prst="rect">
            <a:avLst/>
          </a:prstGeom>
          <a:solidFill>
            <a:srgbClr val="EDEDED"/>
          </a:soli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Doppio One"/>
                <a:ea typeface="Doppio One"/>
                <a:cs typeface="Doppio One"/>
                <a:sym typeface="Doppio One"/>
              </a:rPr>
              <a:t>Poly lactic acid  (thermoplastic), </a:t>
            </a:r>
            <a:r>
              <a:rPr b="0" i="0" lang="en-US" sz="1800" u="none" cap="none" strike="noStrike">
                <a:solidFill>
                  <a:schemeClr val="dk1"/>
                </a:solidFill>
                <a:latin typeface="Doppio One"/>
                <a:ea typeface="Doppio One"/>
                <a:cs typeface="Doppio One"/>
                <a:sym typeface="Doppio One"/>
              </a:rPr>
              <a:t>prepared by different polymerization process from lactic acid including: polycondensation, ring opening polymerization and by direct methods like azeotropic dehydration and enzymatic polymerization. </a:t>
            </a:r>
            <a:endParaRPr/>
          </a:p>
        </p:txBody>
      </p:sp>
      <p:pic>
        <p:nvPicPr>
          <p:cNvPr id="196" name="Google Shape;196;p54"/>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197" name="Google Shape;197;p54"/>
          <p:cNvPicPr preferRelativeResize="0"/>
          <p:nvPr/>
        </p:nvPicPr>
        <p:blipFill rotWithShape="1">
          <a:blip r:embed="rId4">
            <a:alphaModFix/>
          </a:blip>
          <a:srcRect b="0" l="0" r="0" t="0"/>
          <a:stretch/>
        </p:blipFill>
        <p:spPr>
          <a:xfrm>
            <a:off x="10120966" y="0"/>
            <a:ext cx="1968001" cy="373055"/>
          </a:xfrm>
          <a:prstGeom prst="rect">
            <a:avLst/>
          </a:prstGeom>
          <a:noFill/>
          <a:ln>
            <a:noFill/>
          </a:ln>
        </p:spPr>
      </p:pic>
      <p:pic>
        <p:nvPicPr>
          <p:cNvPr id="198" name="Google Shape;198;p54"/>
          <p:cNvPicPr preferRelativeResize="0"/>
          <p:nvPr/>
        </p:nvPicPr>
        <p:blipFill rotWithShape="1">
          <a:blip r:embed="rId5">
            <a:alphaModFix/>
          </a:blip>
          <a:srcRect b="67333" l="0" r="0" t="0"/>
          <a:stretch/>
        </p:blipFill>
        <p:spPr>
          <a:xfrm>
            <a:off x="270493" y="2618767"/>
            <a:ext cx="11467857" cy="2364385"/>
          </a:xfrm>
          <a:prstGeom prst="rect">
            <a:avLst/>
          </a:prstGeom>
          <a:noFill/>
          <a:ln>
            <a:noFill/>
          </a:ln>
        </p:spPr>
      </p:pic>
      <p:sp>
        <p:nvSpPr>
          <p:cNvPr id="199" name="Google Shape;199;p54"/>
          <p:cNvSpPr/>
          <p:nvPr/>
        </p:nvSpPr>
        <p:spPr>
          <a:xfrm>
            <a:off x="3915031" y="5778286"/>
            <a:ext cx="3310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B3C6E7"/>
                </a:solidFill>
                <a:latin typeface="Arial"/>
                <a:ea typeface="Arial"/>
                <a:cs typeface="Arial"/>
                <a:sym typeface="Arial"/>
              </a:rPr>
              <a:t>DOI 10.1007/s10965-017-1227-2 </a:t>
            </a:r>
            <a:endParaRPr/>
          </a:p>
        </p:txBody>
      </p:sp>
      <p:sp>
        <p:nvSpPr>
          <p:cNvPr id="200" name="Google Shape;200;p54"/>
          <p:cNvSpPr/>
          <p:nvPr/>
        </p:nvSpPr>
        <p:spPr>
          <a:xfrm>
            <a:off x="1197291" y="5239190"/>
            <a:ext cx="961426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 The stereoisomers of LA. (b) Chemical structures of dimeric D-lactide, L-lactide, and meso-lactide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1882105" y="323300"/>
            <a:ext cx="10134908" cy="5398228"/>
          </a:xfrm>
          <a:prstGeom prst="rect">
            <a:avLst/>
          </a:prstGeom>
          <a:noFill/>
          <a:ln>
            <a:noFill/>
          </a:ln>
        </p:spPr>
      </p:pic>
      <p:pic>
        <p:nvPicPr>
          <p:cNvPr id="206" name="Google Shape;206;p55"/>
          <p:cNvPicPr preferRelativeResize="0"/>
          <p:nvPr/>
        </p:nvPicPr>
        <p:blipFill rotWithShape="1">
          <a:blip r:embed="rId4">
            <a:alphaModFix/>
          </a:blip>
          <a:srcRect b="0" l="0" r="0" t="0"/>
          <a:stretch/>
        </p:blipFill>
        <p:spPr>
          <a:xfrm>
            <a:off x="0" y="2390502"/>
            <a:ext cx="2713808" cy="1809205"/>
          </a:xfrm>
          <a:prstGeom prst="rect">
            <a:avLst/>
          </a:prstGeom>
          <a:noFill/>
          <a:ln>
            <a:noFill/>
          </a:ln>
        </p:spPr>
      </p:pic>
      <p:pic>
        <p:nvPicPr>
          <p:cNvPr id="207" name="Google Shape;207;p55"/>
          <p:cNvPicPr preferRelativeResize="0"/>
          <p:nvPr/>
        </p:nvPicPr>
        <p:blipFill rotWithShape="1">
          <a:blip r:embed="rId5">
            <a:alphaModFix/>
          </a:blip>
          <a:srcRect b="14700" l="0" r="0" t="11165"/>
          <a:stretch/>
        </p:blipFill>
        <p:spPr>
          <a:xfrm>
            <a:off x="7584756" y="2899951"/>
            <a:ext cx="3982266" cy="2952209"/>
          </a:xfrm>
          <a:prstGeom prst="rect">
            <a:avLst/>
          </a:prstGeom>
          <a:noFill/>
          <a:ln>
            <a:noFill/>
          </a:ln>
        </p:spPr>
      </p:pic>
      <p:sp>
        <p:nvSpPr>
          <p:cNvPr id="208" name="Google Shape;208;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209" name="Google Shape;209;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0" name="Google Shape;210;p55"/>
          <p:cNvSpPr txBox="1"/>
          <p:nvPr/>
        </p:nvSpPr>
        <p:spPr>
          <a:xfrm>
            <a:off x="4114800" y="3341616"/>
            <a:ext cx="22156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Lactobacillus amylophilus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56"/>
          <p:cNvPicPr preferRelativeResize="0"/>
          <p:nvPr/>
        </p:nvPicPr>
        <p:blipFill rotWithShape="1">
          <a:blip r:embed="rId3">
            <a:alphaModFix/>
          </a:blip>
          <a:srcRect b="0" l="0" r="0" t="0"/>
          <a:stretch/>
        </p:blipFill>
        <p:spPr>
          <a:xfrm>
            <a:off x="1209822" y="750583"/>
            <a:ext cx="10306928" cy="5442871"/>
          </a:xfrm>
          <a:prstGeom prst="rect">
            <a:avLst/>
          </a:prstGeom>
          <a:noFill/>
          <a:ln>
            <a:noFill/>
          </a:ln>
        </p:spPr>
      </p:pic>
      <p:sp>
        <p:nvSpPr>
          <p:cNvPr id="216" name="Google Shape;216;p56"/>
          <p:cNvSpPr/>
          <p:nvPr/>
        </p:nvSpPr>
        <p:spPr>
          <a:xfrm>
            <a:off x="8688027" y="6424287"/>
            <a:ext cx="35039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doi: 10.1016/j.proeng.2012.07.534 </a:t>
            </a:r>
            <a:endParaRPr/>
          </a:p>
        </p:txBody>
      </p:sp>
      <p:sp>
        <p:nvSpPr>
          <p:cNvPr id="217" name="Google Shape;217;p56"/>
          <p:cNvSpPr txBox="1"/>
          <p:nvPr/>
        </p:nvSpPr>
        <p:spPr>
          <a:xfrm>
            <a:off x="2601860" y="58086"/>
            <a:ext cx="7114127" cy="461665"/>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LACTIC ACID  TO POLYLACTIC ACID (PLA) PREPARATION</a:t>
            </a:r>
            <a:endParaRPr b="1" i="0" sz="2400" u="none" cap="none" strike="noStrike">
              <a:solidFill>
                <a:schemeClr val="dk1"/>
              </a:solidFill>
              <a:latin typeface="Arial"/>
              <a:ea typeface="Arial"/>
              <a:cs typeface="Arial"/>
              <a:sym typeface="Arial"/>
            </a:endParaRPr>
          </a:p>
        </p:txBody>
      </p:sp>
      <p:sp>
        <p:nvSpPr>
          <p:cNvPr id="218" name="Google Shape;218;p56"/>
          <p:cNvSpPr/>
          <p:nvPr/>
        </p:nvSpPr>
        <p:spPr>
          <a:xfrm>
            <a:off x="181197" y="6424287"/>
            <a:ext cx="821173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 Savioli Lopes, School of Chemical Engineering, State University of Campinas, Brazil </a:t>
            </a:r>
            <a:endParaRPr b="0" i="0" sz="1400" u="none" cap="none" strike="noStrike">
              <a:solidFill>
                <a:srgbClr val="000000"/>
              </a:solidFill>
              <a:latin typeface="Arial"/>
              <a:ea typeface="Arial"/>
              <a:cs typeface="Arial"/>
              <a:sym typeface="Arial"/>
            </a:endParaRPr>
          </a:p>
        </p:txBody>
      </p:sp>
      <p:sp>
        <p:nvSpPr>
          <p:cNvPr id="219" name="Google Shape;219;p56"/>
          <p:cNvSpPr txBox="1"/>
          <p:nvPr/>
        </p:nvSpPr>
        <p:spPr>
          <a:xfrm>
            <a:off x="5396760" y="2435423"/>
            <a:ext cx="249299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Bis trichloromethyl carbonate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Synthesis of polylactic acid (PLA) from l-and d-lactic acids [28].... |  Download Scientific Diagram" id="224" name="Google Shape;224;p57"/>
          <p:cNvPicPr preferRelativeResize="0"/>
          <p:nvPr/>
        </p:nvPicPr>
        <p:blipFill rotWithShape="1">
          <a:blip r:embed="rId3">
            <a:alphaModFix/>
          </a:blip>
          <a:srcRect b="0" l="0" r="0" t="0"/>
          <a:stretch/>
        </p:blipFill>
        <p:spPr>
          <a:xfrm>
            <a:off x="381000" y="304800"/>
            <a:ext cx="8096250" cy="5334001"/>
          </a:xfrm>
          <a:prstGeom prst="rect">
            <a:avLst/>
          </a:prstGeom>
          <a:noFill/>
          <a:ln>
            <a:noFill/>
          </a:ln>
        </p:spPr>
      </p:pic>
      <p:sp>
        <p:nvSpPr>
          <p:cNvPr id="225" name="Google Shape;22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226" name="Google Shape;22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7" name="Google Shape;227;p57"/>
          <p:cNvSpPr txBox="1"/>
          <p:nvPr/>
        </p:nvSpPr>
        <p:spPr>
          <a:xfrm>
            <a:off x="8839200" y="2171581"/>
            <a:ext cx="2899425"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PLA is linear polymer</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Moderate melting point (~433-453 K)</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Crystalline in nature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It can be processed into fibers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Soluble in non polar solvents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Chiral in nature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233" name="Google Shape;233;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 C, Asst. Prof Chemistry, RVCE</a:t>
            </a:r>
            <a:endParaRPr/>
          </a:p>
        </p:txBody>
      </p:sp>
      <p:sp>
        <p:nvSpPr>
          <p:cNvPr id="234" name="Google Shape;23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sp>
        <p:nvSpPr>
          <p:cNvPr id="235" name="Google Shape;235;p58"/>
          <p:cNvSpPr txBox="1"/>
          <p:nvPr/>
        </p:nvSpPr>
        <p:spPr>
          <a:xfrm>
            <a:off x="4341813" y="618376"/>
            <a:ext cx="5586786" cy="461665"/>
          </a:xfrm>
          <a:prstGeom prst="rect">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00"/>
                </a:solidFill>
                <a:latin typeface="Doppio One"/>
                <a:ea typeface="Doppio One"/>
                <a:cs typeface="Doppio One"/>
                <a:sym typeface="Doppio One"/>
              </a:rPr>
              <a:t>Mechanism of degradation/recovery: </a:t>
            </a:r>
            <a:endParaRPr b="1" i="0" sz="2400" u="none" cap="none" strike="noStrike">
              <a:solidFill>
                <a:srgbClr val="FFFF00"/>
              </a:solidFill>
              <a:latin typeface="Doppio One"/>
              <a:ea typeface="Doppio One"/>
              <a:cs typeface="Doppio One"/>
              <a:sym typeface="Doppio One"/>
            </a:endParaRPr>
          </a:p>
        </p:txBody>
      </p:sp>
      <p:pic>
        <p:nvPicPr>
          <p:cNvPr id="236" name="Google Shape;236;p58"/>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237" name="Google Shape;237;p58"/>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238" name="Google Shape;238;p58"/>
          <p:cNvPicPr preferRelativeResize="0"/>
          <p:nvPr/>
        </p:nvPicPr>
        <p:blipFill rotWithShape="1">
          <a:blip r:embed="rId5">
            <a:alphaModFix/>
          </a:blip>
          <a:srcRect b="0" l="0" r="0" t="0"/>
          <a:stretch/>
        </p:blipFill>
        <p:spPr>
          <a:xfrm>
            <a:off x="339982" y="1147670"/>
            <a:ext cx="11176411" cy="5208679"/>
          </a:xfrm>
          <a:prstGeom prst="rect">
            <a:avLst/>
          </a:prstGeom>
          <a:noFill/>
          <a:ln>
            <a:noFill/>
          </a:ln>
        </p:spPr>
      </p:pic>
      <p:sp>
        <p:nvSpPr>
          <p:cNvPr id="239" name="Google Shape;239;p58"/>
          <p:cNvSpPr/>
          <p:nvPr/>
        </p:nvSpPr>
        <p:spPr>
          <a:xfrm>
            <a:off x="7568020" y="5647900"/>
            <a:ext cx="37857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https://doi.org/10.1139/er-2020-0117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245" name="Google Shape;24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pic>
        <p:nvPicPr>
          <p:cNvPr descr="Image result for polylactic acid degradation mechanism" id="246" name="Google Shape;246;p5"/>
          <p:cNvPicPr preferRelativeResize="0"/>
          <p:nvPr/>
        </p:nvPicPr>
        <p:blipFill rotWithShape="1">
          <a:blip r:embed="rId3">
            <a:alphaModFix/>
          </a:blip>
          <a:srcRect b="4771" l="0" r="8327" t="0"/>
          <a:stretch/>
        </p:blipFill>
        <p:spPr>
          <a:xfrm>
            <a:off x="2762086" y="1236753"/>
            <a:ext cx="7419791" cy="4963182"/>
          </a:xfrm>
          <a:prstGeom prst="rect">
            <a:avLst/>
          </a:prstGeom>
          <a:noFill/>
          <a:ln cap="flat" cmpd="sng" w="9525">
            <a:solidFill>
              <a:srgbClr val="0000FF"/>
            </a:solidFill>
            <a:prstDash val="solid"/>
            <a:miter lim="800000"/>
            <a:headEnd len="sm" w="sm" type="none"/>
            <a:tailEnd len="sm" w="sm" type="none"/>
          </a:ln>
        </p:spPr>
      </p:pic>
      <p:sp>
        <p:nvSpPr>
          <p:cNvPr id="247" name="Google Shape;247;p5"/>
          <p:cNvSpPr txBox="1"/>
          <p:nvPr/>
        </p:nvSpPr>
        <p:spPr>
          <a:xfrm>
            <a:off x="4341813" y="618376"/>
            <a:ext cx="4268787" cy="461962"/>
          </a:xfrm>
          <a:prstGeom prst="rect">
            <a:avLst/>
          </a:prstGeom>
          <a:solidFill>
            <a:schemeClr val="accent3"/>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2400"/>
              <a:buFont typeface="Arial"/>
              <a:buNone/>
            </a:pPr>
            <a:r>
              <a:rPr b="1" i="0" lang="en-US" sz="2400" u="none" cap="none" strike="noStrike">
                <a:solidFill>
                  <a:srgbClr val="FFFF00"/>
                </a:solidFill>
                <a:latin typeface="Doppio One"/>
                <a:ea typeface="Doppio One"/>
                <a:cs typeface="Doppio One"/>
                <a:sym typeface="Doppio One"/>
              </a:rPr>
              <a:t>Mechanism of degradation: </a:t>
            </a:r>
            <a:endParaRPr b="0" i="0" sz="1400" u="none" cap="none" strike="noStrike">
              <a:solidFill>
                <a:srgbClr val="000000"/>
              </a:solidFill>
              <a:latin typeface="Arial"/>
              <a:ea typeface="Arial"/>
              <a:cs typeface="Arial"/>
              <a:sym typeface="Arial"/>
            </a:endParaRPr>
          </a:p>
        </p:txBody>
      </p:sp>
      <p:pic>
        <p:nvPicPr>
          <p:cNvPr id="248" name="Google Shape;248;p5"/>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249" name="Google Shape;249;p5"/>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7"/>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255" name="Google Shape;255;p7"/>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256" name="Google Shape;256;p7"/>
          <p:cNvSpPr/>
          <p:nvPr/>
        </p:nvSpPr>
        <p:spPr>
          <a:xfrm>
            <a:off x="3972510" y="525930"/>
            <a:ext cx="4632678" cy="400110"/>
          </a:xfrm>
          <a:prstGeom prst="rect">
            <a:avLst/>
          </a:prstGeom>
          <a:solidFill>
            <a:srgbClr val="B3C6E7"/>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Poly(hydroxybutyrate-co-valerate)(PHBV)</a:t>
            </a:r>
            <a:endParaRPr b="0" i="0" sz="1400" u="none" cap="none" strike="noStrike">
              <a:solidFill>
                <a:srgbClr val="000000"/>
              </a:solidFill>
              <a:latin typeface="Arial"/>
              <a:ea typeface="Arial"/>
              <a:cs typeface="Arial"/>
              <a:sym typeface="Arial"/>
            </a:endParaRPr>
          </a:p>
        </p:txBody>
      </p:sp>
      <p:sp>
        <p:nvSpPr>
          <p:cNvPr id="257" name="Google Shape;257;p7"/>
          <p:cNvSpPr/>
          <p:nvPr/>
        </p:nvSpPr>
        <p:spPr>
          <a:xfrm>
            <a:off x="1037069" y="1084591"/>
            <a:ext cx="1066800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is a completely biodegradable thermoplastic polyester produced by microbial fermentation, which has an excellent biocompatible and biodegradable properties </a:t>
            </a:r>
            <a:endParaRPr b="1" i="0" sz="2000" u="none" cap="none" strike="noStrike">
              <a:solidFill>
                <a:schemeClr val="dk1"/>
              </a:solidFill>
              <a:latin typeface="Calibri"/>
              <a:ea typeface="Calibri"/>
              <a:cs typeface="Calibri"/>
              <a:sym typeface="Calibri"/>
            </a:endParaRPr>
          </a:p>
        </p:txBody>
      </p:sp>
      <p:sp>
        <p:nvSpPr>
          <p:cNvPr id="258" name="Google Shape;25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259" name="Google Shape;25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oly - beta - hydroxybutyrate - co - beta - hydroxy valerate (PHBV) is a  copolymer of:" id="260" name="Google Shape;260;p7"/>
          <p:cNvPicPr preferRelativeResize="0"/>
          <p:nvPr/>
        </p:nvPicPr>
        <p:blipFill rotWithShape="1">
          <a:blip r:embed="rId5">
            <a:alphaModFix/>
          </a:blip>
          <a:srcRect b="0" l="0" r="0" t="0"/>
          <a:stretch/>
        </p:blipFill>
        <p:spPr>
          <a:xfrm>
            <a:off x="2362200" y="1792477"/>
            <a:ext cx="6781800" cy="45590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59"/>
          <p:cNvPicPr preferRelativeResize="0"/>
          <p:nvPr/>
        </p:nvPicPr>
        <p:blipFill rotWithShape="1">
          <a:blip r:embed="rId3">
            <a:alphaModFix/>
          </a:blip>
          <a:srcRect b="0" l="0" r="0" t="0"/>
          <a:stretch/>
        </p:blipFill>
        <p:spPr>
          <a:xfrm>
            <a:off x="3814355" y="188761"/>
            <a:ext cx="6230982" cy="6194330"/>
          </a:xfrm>
          <a:prstGeom prst="rect">
            <a:avLst/>
          </a:prstGeom>
          <a:noFill/>
          <a:ln>
            <a:noFill/>
          </a:ln>
        </p:spPr>
      </p:pic>
      <p:pic>
        <p:nvPicPr>
          <p:cNvPr id="266" name="Google Shape;266;p59"/>
          <p:cNvPicPr preferRelativeResize="0"/>
          <p:nvPr/>
        </p:nvPicPr>
        <p:blipFill rotWithShape="1">
          <a:blip r:embed="rId4">
            <a:alphaModFix/>
          </a:blip>
          <a:srcRect b="0" l="0" r="0" t="0"/>
          <a:stretch/>
        </p:blipFill>
        <p:spPr>
          <a:xfrm>
            <a:off x="98203" y="188761"/>
            <a:ext cx="4706520" cy="5364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272" name="Google Shape;272;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273" name="Google Shape;273;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4" name="Google Shape;274;p60"/>
          <p:cNvSpPr/>
          <p:nvPr/>
        </p:nvSpPr>
        <p:spPr>
          <a:xfrm>
            <a:off x="4918107" y="804539"/>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pic>
        <p:nvPicPr>
          <p:cNvPr descr="12 Principles of Green Chemistry - American Chemical Society" id="275" name="Google Shape;275;p60"/>
          <p:cNvPicPr preferRelativeResize="0"/>
          <p:nvPr/>
        </p:nvPicPr>
        <p:blipFill rotWithShape="1">
          <a:blip r:embed="rId3">
            <a:alphaModFix/>
          </a:blip>
          <a:srcRect b="0" l="2957" r="0" t="0"/>
          <a:stretch/>
        </p:blipFill>
        <p:spPr>
          <a:xfrm>
            <a:off x="2" y="3209986"/>
            <a:ext cx="5982788" cy="2869377"/>
          </a:xfrm>
          <a:prstGeom prst="rect">
            <a:avLst/>
          </a:prstGeom>
          <a:noFill/>
          <a:ln cap="flat" cmpd="sng" w="9525">
            <a:solidFill>
              <a:schemeClr val="accent1"/>
            </a:solidFill>
            <a:prstDash val="solid"/>
            <a:round/>
            <a:headEnd len="sm" w="sm" type="none"/>
            <a:tailEnd len="sm" w="sm" type="none"/>
          </a:ln>
        </p:spPr>
      </p:pic>
      <p:sp>
        <p:nvSpPr>
          <p:cNvPr id="276" name="Google Shape;276;p60"/>
          <p:cNvSpPr/>
          <p:nvPr/>
        </p:nvSpPr>
        <p:spPr>
          <a:xfrm>
            <a:off x="180702" y="1418132"/>
            <a:ext cx="118654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Synthetic methods should be designed to maximize incorporation of all materials used in the process into the final product</a:t>
            </a:r>
            <a:endParaRPr b="0" i="0" sz="1400" u="none" cap="none" strike="noStrike">
              <a:solidFill>
                <a:srgbClr val="000000"/>
              </a:solidFill>
              <a:latin typeface="Arial"/>
              <a:ea typeface="Arial"/>
              <a:cs typeface="Arial"/>
              <a:sym typeface="Arial"/>
            </a:endParaRPr>
          </a:p>
        </p:txBody>
      </p:sp>
      <p:pic>
        <p:nvPicPr>
          <p:cNvPr descr="Atom Economy | SpringerLink" id="277" name="Google Shape;277;p60"/>
          <p:cNvPicPr preferRelativeResize="0"/>
          <p:nvPr/>
        </p:nvPicPr>
        <p:blipFill rotWithShape="1">
          <a:blip r:embed="rId4">
            <a:alphaModFix/>
          </a:blip>
          <a:srcRect b="0" l="0" r="0" t="0"/>
          <a:stretch/>
        </p:blipFill>
        <p:spPr>
          <a:xfrm>
            <a:off x="6113417" y="3209986"/>
            <a:ext cx="6078583" cy="2869378"/>
          </a:xfrm>
          <a:prstGeom prst="rect">
            <a:avLst/>
          </a:prstGeom>
          <a:noFill/>
          <a:ln cap="flat" cmpd="sng" w="9525">
            <a:solidFill>
              <a:schemeClr val="accent1"/>
            </a:solidFill>
            <a:prstDash val="solid"/>
            <a:round/>
            <a:headEnd len="sm" w="sm" type="none"/>
            <a:tailEnd len="sm" w="sm" type="none"/>
          </a:ln>
        </p:spPr>
      </p:pic>
      <p:pic>
        <p:nvPicPr>
          <p:cNvPr id="278" name="Google Shape;278;p60"/>
          <p:cNvPicPr preferRelativeResize="0"/>
          <p:nvPr/>
        </p:nvPicPr>
        <p:blipFill rotWithShape="1">
          <a:blip r:embed="rId5">
            <a:alphaModFix/>
          </a:blip>
          <a:srcRect b="0" l="0" r="0" t="0"/>
          <a:stretch/>
        </p:blipFill>
        <p:spPr>
          <a:xfrm>
            <a:off x="3384383" y="2208303"/>
            <a:ext cx="5226217" cy="863189"/>
          </a:xfrm>
          <a:prstGeom prst="rect">
            <a:avLst/>
          </a:prstGeom>
          <a:noFill/>
          <a:ln>
            <a:noFill/>
          </a:ln>
        </p:spPr>
      </p:pic>
      <p:pic>
        <p:nvPicPr>
          <p:cNvPr id="279" name="Google Shape;279;p60"/>
          <p:cNvPicPr preferRelativeResize="0"/>
          <p:nvPr/>
        </p:nvPicPr>
        <p:blipFill rotWithShape="1">
          <a:blip r:embed="rId6">
            <a:alphaModFix/>
          </a:blip>
          <a:srcRect b="0" l="0" r="0" t="0"/>
          <a:stretch/>
        </p:blipFill>
        <p:spPr>
          <a:xfrm>
            <a:off x="-2749" y="0"/>
            <a:ext cx="3686475" cy="1236753"/>
          </a:xfrm>
          <a:prstGeom prst="rect">
            <a:avLst/>
          </a:prstGeom>
          <a:noFill/>
          <a:ln>
            <a:noFill/>
          </a:ln>
        </p:spPr>
      </p:pic>
      <p:pic>
        <p:nvPicPr>
          <p:cNvPr id="280" name="Google Shape;280;p60"/>
          <p:cNvPicPr preferRelativeResize="0"/>
          <p:nvPr/>
        </p:nvPicPr>
        <p:blipFill rotWithShape="1">
          <a:blip r:embed="rId7">
            <a:alphaModFix/>
          </a:blip>
          <a:srcRect b="0" l="0" r="0" t="0"/>
          <a:stretch/>
        </p:blipFill>
        <p:spPr>
          <a:xfrm>
            <a:off x="9781331" y="188126"/>
            <a:ext cx="1968001" cy="3730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286" name="Google Shape;286;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287" name="Google Shape;287;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8" name="Google Shape;288;p61"/>
          <p:cNvSpPr/>
          <p:nvPr/>
        </p:nvSpPr>
        <p:spPr>
          <a:xfrm>
            <a:off x="4940467" y="509857"/>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sp>
        <p:nvSpPr>
          <p:cNvPr id="289" name="Google Shape;289;p61"/>
          <p:cNvSpPr/>
          <p:nvPr/>
        </p:nvSpPr>
        <p:spPr>
          <a:xfrm>
            <a:off x="180702" y="1418132"/>
            <a:ext cx="118654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Synthetic methods should be designed to maximize incorporation of all materials used in the process into the final product</a:t>
            </a:r>
            <a:endParaRPr b="0" i="0" sz="1400" u="none" cap="none" strike="noStrike">
              <a:solidFill>
                <a:srgbClr val="000000"/>
              </a:solidFill>
              <a:latin typeface="Arial"/>
              <a:ea typeface="Arial"/>
              <a:cs typeface="Arial"/>
              <a:sym typeface="Arial"/>
            </a:endParaRPr>
          </a:p>
        </p:txBody>
      </p:sp>
      <p:pic>
        <p:nvPicPr>
          <p:cNvPr id="290" name="Google Shape;290;p61"/>
          <p:cNvPicPr preferRelativeResize="0"/>
          <p:nvPr/>
        </p:nvPicPr>
        <p:blipFill rotWithShape="1">
          <a:blip r:embed="rId3">
            <a:alphaModFix/>
          </a:blip>
          <a:srcRect b="0" l="0" r="0" t="0"/>
          <a:stretch/>
        </p:blipFill>
        <p:spPr>
          <a:xfrm>
            <a:off x="3384383" y="2208303"/>
            <a:ext cx="5226217" cy="863189"/>
          </a:xfrm>
          <a:prstGeom prst="rect">
            <a:avLst/>
          </a:prstGeom>
          <a:noFill/>
          <a:ln>
            <a:noFill/>
          </a:ln>
        </p:spPr>
      </p:pic>
      <p:pic>
        <p:nvPicPr>
          <p:cNvPr id="291" name="Google Shape;291;p61"/>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292" name="Google Shape;292;p61"/>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pic>
        <p:nvPicPr>
          <p:cNvPr id="293" name="Google Shape;293;p61"/>
          <p:cNvPicPr preferRelativeResize="0"/>
          <p:nvPr/>
        </p:nvPicPr>
        <p:blipFill rotWithShape="1">
          <a:blip r:embed="rId6">
            <a:alphaModFix/>
          </a:blip>
          <a:srcRect b="0" l="0" r="0" t="0"/>
          <a:stretch/>
        </p:blipFill>
        <p:spPr>
          <a:xfrm>
            <a:off x="2981633" y="3071492"/>
            <a:ext cx="6002312" cy="33385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nvSpPr>
        <p:spPr>
          <a:xfrm>
            <a:off x="1536765" y="2178161"/>
            <a:ext cx="9327478" cy="3634810"/>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Biomaterials:</a:t>
            </a:r>
            <a:r>
              <a:rPr b="0" i="0" lang="en-US" sz="2400" u="none" cap="none" strike="noStrike">
                <a:solidFill>
                  <a:schemeClr val="dk1"/>
                </a:solidFill>
                <a:latin typeface="Calibri"/>
                <a:ea typeface="Calibri"/>
                <a:cs typeface="Calibri"/>
                <a:sym typeface="Calibri"/>
              </a:rPr>
              <a:t> Introduction, bio-degradable and bio-compatible polymeric materials: synthesis and applications (Polymers and hydrogels in drug delivery). </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Green Chemistry</a:t>
            </a:r>
            <a:r>
              <a:rPr b="0" i="0" lang="en-US" sz="2400" u="none" cap="none" strike="noStrike">
                <a:solidFill>
                  <a:schemeClr val="dk1"/>
                </a:solidFill>
                <a:latin typeface="Calibri"/>
                <a:ea typeface="Calibri"/>
                <a:cs typeface="Calibri"/>
                <a:sym typeface="Calibri"/>
              </a:rPr>
              <a:t>: Introduction, 12 principles with real life examples, validation of greenness.</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E-waste:</a:t>
            </a:r>
            <a:r>
              <a:rPr b="0" i="0" lang="en-US" sz="2400" u="none" cap="none" strike="noStrike">
                <a:solidFill>
                  <a:schemeClr val="dk1"/>
                </a:solidFill>
                <a:latin typeface="Calibri"/>
                <a:ea typeface="Calibri"/>
                <a:cs typeface="Calibri"/>
                <a:sym typeface="Calibri"/>
              </a:rPr>
              <a:t> Hazards and toxicity, segregation and recycling (Hydrometallurgy, pyrometallurgy and direct recycling). Extraction of valuable metals from E-waste. Battery waste management and recycling, circular economy- case studies.</a:t>
            </a:r>
            <a:endParaRPr b="0" i="0" sz="2400" u="none" cap="none" strike="noStrike">
              <a:solidFill>
                <a:schemeClr val="dk1"/>
              </a:solidFill>
              <a:latin typeface="Calibri"/>
              <a:ea typeface="Calibri"/>
              <a:cs typeface="Calibri"/>
              <a:sym typeface="Calibri"/>
            </a:endParaRPr>
          </a:p>
        </p:txBody>
      </p:sp>
      <p:sp>
        <p:nvSpPr>
          <p:cNvPr id="99" name="Google Shape;99;p2"/>
          <p:cNvSpPr/>
          <p:nvPr/>
        </p:nvSpPr>
        <p:spPr>
          <a:xfrm>
            <a:off x="1841266" y="1428596"/>
            <a:ext cx="8718477"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UNIT-I: Sustainable chemistry and E-waste management: </a:t>
            </a:r>
            <a:endParaRPr b="0" i="0" sz="2800" u="none" cap="none" strike="noStrike">
              <a:solidFill>
                <a:schemeClr val="lt1"/>
              </a:solidFill>
              <a:latin typeface="Calibri"/>
              <a:ea typeface="Calibri"/>
              <a:cs typeface="Calibri"/>
              <a:sym typeface="Calibri"/>
            </a:endParaRPr>
          </a:p>
        </p:txBody>
      </p:sp>
      <p:pic>
        <p:nvPicPr>
          <p:cNvPr id="100" name="Google Shape;100;p2"/>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101" name="Google Shape;101;p2"/>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102" name="Google Shape;10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103" name="Google Shape;103;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299" name="Google Shape;299;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300" name="Google Shape;300;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1" name="Google Shape;301;p62"/>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302" name="Google Shape;302;p62"/>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303" name="Google Shape;303;p62"/>
          <p:cNvPicPr preferRelativeResize="0"/>
          <p:nvPr/>
        </p:nvPicPr>
        <p:blipFill rotWithShape="1">
          <a:blip r:embed="rId5">
            <a:alphaModFix/>
          </a:blip>
          <a:srcRect b="0" l="0" r="0" t="0"/>
          <a:stretch/>
        </p:blipFill>
        <p:spPr>
          <a:xfrm>
            <a:off x="2775285" y="1104319"/>
            <a:ext cx="7206916" cy="4997608"/>
          </a:xfrm>
          <a:prstGeom prst="rect">
            <a:avLst/>
          </a:prstGeom>
          <a:noFill/>
          <a:ln>
            <a:noFill/>
          </a:ln>
        </p:spPr>
      </p:pic>
      <p:sp>
        <p:nvSpPr>
          <p:cNvPr id="304" name="Google Shape;304;p62"/>
          <p:cNvSpPr/>
          <p:nvPr/>
        </p:nvSpPr>
        <p:spPr>
          <a:xfrm>
            <a:off x="4940467" y="509857"/>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310" name="Google Shape;310;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311" name="Google Shape;311;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2" name="Google Shape;312;p63"/>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313" name="Google Shape;313;p63"/>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314" name="Google Shape;314;p63"/>
          <p:cNvPicPr preferRelativeResize="0"/>
          <p:nvPr/>
        </p:nvPicPr>
        <p:blipFill rotWithShape="1">
          <a:blip r:embed="rId5">
            <a:alphaModFix/>
          </a:blip>
          <a:srcRect b="7446" l="0" r="0" t="0"/>
          <a:stretch/>
        </p:blipFill>
        <p:spPr>
          <a:xfrm>
            <a:off x="3581400" y="1187723"/>
            <a:ext cx="7378337" cy="5121638"/>
          </a:xfrm>
          <a:prstGeom prst="rect">
            <a:avLst/>
          </a:prstGeom>
          <a:noFill/>
          <a:ln>
            <a:noFill/>
          </a:ln>
        </p:spPr>
      </p:pic>
      <p:sp>
        <p:nvSpPr>
          <p:cNvPr id="315" name="Google Shape;315;p63"/>
          <p:cNvSpPr/>
          <p:nvPr/>
        </p:nvSpPr>
        <p:spPr>
          <a:xfrm>
            <a:off x="4940467" y="509857"/>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321" name="Google Shape;321;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322" name="Google Shape;322;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23" name="Google Shape;323;p64"/>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324" name="Google Shape;324;p64"/>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325" name="Google Shape;325;p64"/>
          <p:cNvPicPr preferRelativeResize="0"/>
          <p:nvPr/>
        </p:nvPicPr>
        <p:blipFill rotWithShape="1">
          <a:blip r:embed="rId5">
            <a:alphaModFix/>
          </a:blip>
          <a:srcRect b="0" l="0" r="0" t="0"/>
          <a:stretch/>
        </p:blipFill>
        <p:spPr>
          <a:xfrm>
            <a:off x="661780" y="1048229"/>
            <a:ext cx="10858373" cy="3223325"/>
          </a:xfrm>
          <a:prstGeom prst="rect">
            <a:avLst/>
          </a:prstGeom>
          <a:noFill/>
          <a:ln>
            <a:noFill/>
          </a:ln>
        </p:spPr>
      </p:pic>
      <p:sp>
        <p:nvSpPr>
          <p:cNvPr id="326" name="Google Shape;326;p64"/>
          <p:cNvSpPr/>
          <p:nvPr/>
        </p:nvSpPr>
        <p:spPr>
          <a:xfrm>
            <a:off x="4940467" y="509857"/>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65"/>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332" name="Google Shape;332;p65"/>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333" name="Google Shape;333;p65"/>
          <p:cNvSpPr txBox="1"/>
          <p:nvPr/>
        </p:nvSpPr>
        <p:spPr>
          <a:xfrm>
            <a:off x="2325189" y="36706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 name="Google Shape;334;p65"/>
          <p:cNvSpPr/>
          <p:nvPr/>
        </p:nvSpPr>
        <p:spPr>
          <a:xfrm>
            <a:off x="3933231" y="6276096"/>
            <a:ext cx="48343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3C6E7"/>
                </a:solidFill>
                <a:latin typeface="Calibri"/>
                <a:ea typeface="Calibri"/>
                <a:cs typeface="Calibri"/>
                <a:sym typeface="Calibri"/>
              </a:rPr>
              <a:t>https://doi.org/10.1021/acsbiomaterials.1c00757</a:t>
            </a:r>
            <a:endParaRPr b="0" i="0" sz="1800" u="none" cap="none" strike="noStrike">
              <a:solidFill>
                <a:srgbClr val="B3C6E7"/>
              </a:solidFill>
              <a:latin typeface="Calibri"/>
              <a:ea typeface="Calibri"/>
              <a:cs typeface="Calibri"/>
              <a:sym typeface="Calibri"/>
            </a:endParaRPr>
          </a:p>
        </p:txBody>
      </p:sp>
      <p:sp>
        <p:nvSpPr>
          <p:cNvPr id="335" name="Google Shape;335;p65"/>
          <p:cNvSpPr txBox="1"/>
          <p:nvPr/>
        </p:nvSpPr>
        <p:spPr>
          <a:xfrm>
            <a:off x="229772" y="1801372"/>
            <a:ext cx="11221330" cy="2179784"/>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Biocompatible polymeric materials: </a:t>
            </a:r>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Biocompatible – materials (polymers, metals, ceramics) that functions with the living cells and do not produce any deleterious effects when administered into the human body. </a:t>
            </a:r>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They are intended to interface with biological systems to treat or replace any tissues/organs of the body. </a:t>
            </a:r>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2800" u="none" cap="none" strike="noStrike">
                <a:solidFill>
                  <a:srgbClr val="C00000"/>
                </a:solidFill>
                <a:latin typeface="Times New Roman"/>
                <a:ea typeface="Times New Roman"/>
                <a:cs typeface="Times New Roman"/>
                <a:sym typeface="Times New Roman"/>
              </a:rPr>
              <a:t>Applications: Vaccinate the wild animals – bio bullets</a:t>
            </a:r>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336" name="Google Shape;336;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337" name="Google Shape;33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66"/>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343" name="Google Shape;343;p66"/>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344" name="Google Shape;344;p66"/>
          <p:cNvSpPr txBox="1"/>
          <p:nvPr/>
        </p:nvSpPr>
        <p:spPr>
          <a:xfrm>
            <a:off x="2325189" y="36706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p66"/>
          <p:cNvSpPr/>
          <p:nvPr/>
        </p:nvSpPr>
        <p:spPr>
          <a:xfrm>
            <a:off x="3933231" y="6276096"/>
            <a:ext cx="48343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3C6E7"/>
                </a:solidFill>
                <a:latin typeface="Calibri"/>
                <a:ea typeface="Calibri"/>
                <a:cs typeface="Calibri"/>
                <a:sym typeface="Calibri"/>
              </a:rPr>
              <a:t>https://doi.org/10.1021/acsbiomaterials.1c00757</a:t>
            </a:r>
            <a:endParaRPr b="0" i="0" sz="1800" u="none" cap="none" strike="noStrike">
              <a:solidFill>
                <a:srgbClr val="B3C6E7"/>
              </a:solidFill>
              <a:latin typeface="Calibri"/>
              <a:ea typeface="Calibri"/>
              <a:cs typeface="Calibri"/>
              <a:sym typeface="Calibri"/>
            </a:endParaRPr>
          </a:p>
        </p:txBody>
      </p:sp>
      <p:pic>
        <p:nvPicPr>
          <p:cNvPr descr="Degradation mechanisms of biodegradable polymeric drug carriers" id="346" name="Google Shape;346;p66"/>
          <p:cNvPicPr preferRelativeResize="0"/>
          <p:nvPr/>
        </p:nvPicPr>
        <p:blipFill rotWithShape="1">
          <a:blip r:embed="rId5">
            <a:alphaModFix/>
          </a:blip>
          <a:srcRect b="0" l="0" r="0" t="0"/>
          <a:stretch/>
        </p:blipFill>
        <p:spPr>
          <a:xfrm>
            <a:off x="0" y="1752600"/>
            <a:ext cx="5894260" cy="3200400"/>
          </a:xfrm>
          <a:prstGeom prst="rect">
            <a:avLst/>
          </a:prstGeom>
          <a:noFill/>
          <a:ln>
            <a:noFill/>
          </a:ln>
        </p:spPr>
      </p:pic>
      <p:sp>
        <p:nvSpPr>
          <p:cNvPr id="347" name="Google Shape;347;p66"/>
          <p:cNvSpPr txBox="1"/>
          <p:nvPr/>
        </p:nvSpPr>
        <p:spPr>
          <a:xfrm>
            <a:off x="5920979" y="1066800"/>
            <a:ext cx="5695790"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Polymers has to be porous in nature to allow the diffusion process</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6"/>
          <p:cNvSpPr/>
          <p:nvPr/>
        </p:nvSpPr>
        <p:spPr>
          <a:xfrm>
            <a:off x="152400" y="5257800"/>
            <a:ext cx="609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Degradation mechanisms of biodegradable polymeric drug carriers: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 bulk erosion, B) surface erosion.</a:t>
            </a:r>
            <a:endParaRPr/>
          </a:p>
        </p:txBody>
      </p:sp>
      <p:sp>
        <p:nvSpPr>
          <p:cNvPr id="349" name="Google Shape;349;p66"/>
          <p:cNvSpPr txBox="1"/>
          <p:nvPr/>
        </p:nvSpPr>
        <p:spPr>
          <a:xfrm>
            <a:off x="6350399" y="3855329"/>
            <a:ext cx="561243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Rate of polymer degradation is higher than rater of water permeation</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SURFACE EROSION</a:t>
            </a:r>
            <a:endParaRPr b="0" i="0" sz="1400" u="none" cap="none" strike="noStrike">
              <a:solidFill>
                <a:srgbClr val="000000"/>
              </a:solidFill>
              <a:latin typeface="Arial"/>
              <a:ea typeface="Arial"/>
              <a:cs typeface="Arial"/>
              <a:sym typeface="Arial"/>
            </a:endParaRPr>
          </a:p>
        </p:txBody>
      </p:sp>
      <p:sp>
        <p:nvSpPr>
          <p:cNvPr id="350" name="Google Shape;350;p66"/>
          <p:cNvSpPr txBox="1"/>
          <p:nvPr/>
        </p:nvSpPr>
        <p:spPr>
          <a:xfrm>
            <a:off x="6129971" y="1770926"/>
            <a:ext cx="580158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Water permeation into the polymer is greater than polymer degradation</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BULK EROSION</a:t>
            </a:r>
            <a:endParaRPr b="0" i="0" sz="1400" u="none" cap="none" strike="noStrike">
              <a:solidFill>
                <a:srgbClr val="000000"/>
              </a:solidFill>
              <a:latin typeface="Arial"/>
              <a:ea typeface="Arial"/>
              <a:cs typeface="Arial"/>
              <a:sym typeface="Arial"/>
            </a:endParaRPr>
          </a:p>
        </p:txBody>
      </p:sp>
      <p:sp>
        <p:nvSpPr>
          <p:cNvPr id="351" name="Google Shape;351;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352" name="Google Shape;352;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359" name="Google Shape;359;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sp>
        <p:nvSpPr>
          <p:cNvPr id="360" name="Google Shape;360;p67"/>
          <p:cNvSpPr txBox="1"/>
          <p:nvPr/>
        </p:nvSpPr>
        <p:spPr>
          <a:xfrm>
            <a:off x="607897" y="6063756"/>
            <a:ext cx="10938797" cy="231162"/>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rgbClr val="0054A6"/>
                </a:solidFill>
                <a:latin typeface="Arial"/>
                <a:ea typeface="Arial"/>
                <a:cs typeface="Arial"/>
                <a:sym typeface="Arial"/>
              </a:rPr>
              <a:t>Journal of Applied Microbiology, Volume: 127, Issue: 6, Pages: 1612-1626, First published: 25 April 2019, DOI: (10.1111/jam.14290) </a:t>
            </a:r>
            <a:endParaRPr/>
          </a:p>
        </p:txBody>
      </p:sp>
      <p:pic>
        <p:nvPicPr>
          <p:cNvPr id="361" name="Google Shape;361;p67"/>
          <p:cNvPicPr preferRelativeResize="0"/>
          <p:nvPr/>
        </p:nvPicPr>
        <p:blipFill rotWithShape="1">
          <a:blip r:embed="rId3">
            <a:alphaModFix/>
          </a:blip>
          <a:srcRect b="0" l="0" r="0" t="0"/>
          <a:stretch/>
        </p:blipFill>
        <p:spPr>
          <a:xfrm>
            <a:off x="607898" y="1159822"/>
            <a:ext cx="2849921" cy="1903252"/>
          </a:xfrm>
          <a:prstGeom prst="rect">
            <a:avLst/>
          </a:prstGeom>
          <a:noFill/>
          <a:ln>
            <a:noFill/>
          </a:ln>
        </p:spPr>
      </p:pic>
      <p:pic>
        <p:nvPicPr>
          <p:cNvPr id="362" name="Google Shape;362;p67"/>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363" name="Google Shape;363;p67"/>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pic>
        <p:nvPicPr>
          <p:cNvPr id="364" name="Google Shape;364;p67"/>
          <p:cNvPicPr preferRelativeResize="0"/>
          <p:nvPr/>
        </p:nvPicPr>
        <p:blipFill rotWithShape="1">
          <a:blip r:embed="rId6">
            <a:alphaModFix/>
          </a:blip>
          <a:srcRect b="0" l="0" r="0" t="0"/>
          <a:stretch/>
        </p:blipFill>
        <p:spPr>
          <a:xfrm>
            <a:off x="4269039" y="348977"/>
            <a:ext cx="6602796" cy="5334279"/>
          </a:xfrm>
          <a:prstGeom prst="rect">
            <a:avLst/>
          </a:prstGeom>
          <a:noFill/>
          <a:ln>
            <a:noFill/>
          </a:ln>
        </p:spPr>
      </p:pic>
      <p:pic>
        <p:nvPicPr>
          <p:cNvPr descr="Image result for biodegradable polymer stitches" id="365" name="Google Shape;365;p67"/>
          <p:cNvPicPr preferRelativeResize="0"/>
          <p:nvPr/>
        </p:nvPicPr>
        <p:blipFill rotWithShape="1">
          <a:blip r:embed="rId7">
            <a:alphaModFix/>
          </a:blip>
          <a:srcRect b="17735" l="10741" r="21209" t="12682"/>
          <a:stretch/>
        </p:blipFill>
        <p:spPr>
          <a:xfrm>
            <a:off x="10645928" y="1537199"/>
            <a:ext cx="1374306" cy="951626"/>
          </a:xfrm>
          <a:prstGeom prst="rect">
            <a:avLst/>
          </a:prstGeom>
          <a:noFill/>
          <a:ln>
            <a:noFill/>
          </a:ln>
        </p:spPr>
      </p:pic>
      <p:sp>
        <p:nvSpPr>
          <p:cNvPr id="366" name="Google Shape;366;p67"/>
          <p:cNvSpPr/>
          <p:nvPr/>
        </p:nvSpPr>
        <p:spPr>
          <a:xfrm>
            <a:off x="7570437" y="5683256"/>
            <a:ext cx="397625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C4E0B2"/>
                </a:solidFill>
                <a:latin typeface="Arial"/>
                <a:ea typeface="Arial"/>
                <a:cs typeface="Arial"/>
                <a:sym typeface="Arial"/>
              </a:rPr>
              <a:t>https://doi.org/10.1007/s10965-017-1227-2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9"/>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372" name="Google Shape;372;p9"/>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373" name="Google Shape;37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374" name="Google Shape;37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Schematic illustration of the preparation of aerogels, xerogels and cryogels from hydrogels (image created using the BioRender application; https://app.biorender.com)." id="375" name="Google Shape;375;p9"/>
          <p:cNvPicPr preferRelativeResize="0"/>
          <p:nvPr/>
        </p:nvPicPr>
        <p:blipFill rotWithShape="1">
          <a:blip r:embed="rId5">
            <a:alphaModFix/>
          </a:blip>
          <a:srcRect b="0" l="0" r="0" t="0"/>
          <a:stretch/>
        </p:blipFill>
        <p:spPr>
          <a:xfrm>
            <a:off x="454542" y="1223888"/>
            <a:ext cx="8096250" cy="4581525"/>
          </a:xfrm>
          <a:prstGeom prst="rect">
            <a:avLst/>
          </a:prstGeom>
          <a:noFill/>
          <a:ln>
            <a:noFill/>
          </a:ln>
        </p:spPr>
      </p:pic>
      <p:sp>
        <p:nvSpPr>
          <p:cNvPr id="376" name="Google Shape;376;p9"/>
          <p:cNvSpPr txBox="1"/>
          <p:nvPr/>
        </p:nvSpPr>
        <p:spPr>
          <a:xfrm>
            <a:off x="6629400" y="928975"/>
            <a:ext cx="12682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Organic gels</a:t>
            </a:r>
            <a:endParaRPr b="1" i="0" sz="1400" u="none" cap="none" strike="noStrike">
              <a:solidFill>
                <a:srgbClr val="000000"/>
              </a:solidFill>
              <a:latin typeface="Arial"/>
              <a:ea typeface="Arial"/>
              <a:cs typeface="Arial"/>
              <a:sym typeface="Arial"/>
            </a:endParaRPr>
          </a:p>
        </p:txBody>
      </p:sp>
      <p:sp>
        <p:nvSpPr>
          <p:cNvPr id="377" name="Google Shape;377;p9"/>
          <p:cNvSpPr txBox="1"/>
          <p:nvPr/>
        </p:nvSpPr>
        <p:spPr>
          <a:xfrm>
            <a:off x="152400" y="4953000"/>
            <a:ext cx="624840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Ultra low conductivity ; Ultra light weight material</a:t>
            </a:r>
            <a:endParaRPr/>
          </a:p>
          <a:p>
            <a:pPr indent="0" lvl="0" marL="0" marR="0" rtl="0" algn="l">
              <a:lnSpc>
                <a:spcPct val="100000"/>
              </a:lnSpc>
              <a:spcBef>
                <a:spcPts val="0"/>
              </a:spcBef>
              <a:spcAft>
                <a:spcPts val="0"/>
              </a:spcAft>
              <a:buNone/>
            </a:pPr>
            <a:r>
              <a:t/>
            </a:r>
            <a:endParaRPr b="0"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Tunable density and refractive index; High specific surface area</a:t>
            </a:r>
            <a:endParaRPr/>
          </a:p>
          <a:p>
            <a:pPr indent="0" lvl="0" marL="0" marR="0" rtl="0" algn="l">
              <a:lnSpc>
                <a:spcPct val="100000"/>
              </a:lnSpc>
              <a:spcBef>
                <a:spcPts val="0"/>
              </a:spcBef>
              <a:spcAft>
                <a:spcPts val="0"/>
              </a:spcAft>
              <a:buNone/>
            </a:pPr>
            <a:r>
              <a:t/>
            </a:r>
            <a:endParaRPr b="0"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FF0000"/>
              </a:solidFill>
              <a:latin typeface="Arial"/>
              <a:ea typeface="Arial"/>
              <a:cs typeface="Arial"/>
              <a:sym typeface="Arial"/>
            </a:endParaRPr>
          </a:p>
        </p:txBody>
      </p:sp>
      <p:sp>
        <p:nvSpPr>
          <p:cNvPr id="378" name="Google Shape;378;p9"/>
          <p:cNvSpPr txBox="1"/>
          <p:nvPr/>
        </p:nvSpPr>
        <p:spPr>
          <a:xfrm>
            <a:off x="8536839" y="1756059"/>
            <a:ext cx="260199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Liquid component in the gel is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replaced by </a:t>
            </a:r>
            <a:r>
              <a:rPr b="1" i="0" lang="en-US" sz="1400" u="none" cap="none" strike="noStrike">
                <a:solidFill>
                  <a:srgbClr val="FF0000"/>
                </a:solidFill>
                <a:latin typeface="Arial"/>
                <a:ea typeface="Arial"/>
                <a:cs typeface="Arial"/>
                <a:sym typeface="Arial"/>
              </a:rPr>
              <a:t>AIR</a:t>
            </a:r>
            <a:endParaRPr b="1" i="0" sz="1400" u="none" cap="none" strike="noStrike">
              <a:solidFill>
                <a:srgbClr val="FF0000"/>
              </a:solidFill>
              <a:latin typeface="Arial"/>
              <a:ea typeface="Arial"/>
              <a:cs typeface="Arial"/>
              <a:sym typeface="Arial"/>
            </a:endParaRPr>
          </a:p>
        </p:txBody>
      </p:sp>
      <p:sp>
        <p:nvSpPr>
          <p:cNvPr id="379" name="Google Shape;379;p9"/>
          <p:cNvSpPr txBox="1"/>
          <p:nvPr/>
        </p:nvSpPr>
        <p:spPr>
          <a:xfrm>
            <a:off x="3671990" y="1756059"/>
            <a:ext cx="8306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Alcogel</a:t>
            </a:r>
            <a:endParaRPr b="1" i="0" sz="1400" u="none" cap="none" strike="noStrike">
              <a:solidFill>
                <a:srgbClr val="000000"/>
              </a:solidFill>
              <a:latin typeface="Arial"/>
              <a:ea typeface="Arial"/>
              <a:cs typeface="Arial"/>
              <a:sym typeface="Arial"/>
            </a:endParaRPr>
          </a:p>
        </p:txBody>
      </p:sp>
      <p:sp>
        <p:nvSpPr>
          <p:cNvPr id="380" name="Google Shape;380;p9"/>
          <p:cNvSpPr txBox="1"/>
          <p:nvPr/>
        </p:nvSpPr>
        <p:spPr>
          <a:xfrm>
            <a:off x="8487146" y="3221604"/>
            <a:ext cx="270138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Solid formed by drying the gel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Shrink materials</a:t>
            </a:r>
            <a:endParaRPr b="0" i="0" sz="1400" u="none" cap="none" strike="noStrike">
              <a:solidFill>
                <a:srgbClr val="000000"/>
              </a:solidFill>
              <a:latin typeface="Arial"/>
              <a:ea typeface="Arial"/>
              <a:cs typeface="Arial"/>
              <a:sym typeface="Arial"/>
            </a:endParaRPr>
          </a:p>
        </p:txBody>
      </p:sp>
      <p:sp>
        <p:nvSpPr>
          <p:cNvPr id="381" name="Google Shape;381;p9"/>
          <p:cNvSpPr txBox="1"/>
          <p:nvPr/>
        </p:nvSpPr>
        <p:spPr>
          <a:xfrm>
            <a:off x="8541886" y="4739881"/>
            <a:ext cx="30203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Solvents are frozen under ice cold</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conditions followed by their removal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68"/>
          <p:cNvPicPr preferRelativeResize="0"/>
          <p:nvPr/>
        </p:nvPicPr>
        <p:blipFill rotWithShape="1">
          <a:blip r:embed="rId3">
            <a:alphaModFix/>
          </a:blip>
          <a:srcRect b="0" l="0" r="0" t="0"/>
          <a:stretch/>
        </p:blipFill>
        <p:spPr>
          <a:xfrm>
            <a:off x="8720492" y="2563918"/>
            <a:ext cx="2434768" cy="2434768"/>
          </a:xfrm>
          <a:prstGeom prst="rect">
            <a:avLst/>
          </a:prstGeom>
          <a:noFill/>
          <a:ln>
            <a:noFill/>
          </a:ln>
        </p:spPr>
      </p:pic>
      <p:sp>
        <p:nvSpPr>
          <p:cNvPr id="387" name="Google Shape;387;p68"/>
          <p:cNvSpPr txBox="1"/>
          <p:nvPr/>
        </p:nvSpPr>
        <p:spPr>
          <a:xfrm>
            <a:off x="222068" y="1236753"/>
            <a:ext cx="8242663" cy="526297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Hydrogels: </a:t>
            </a:r>
            <a:r>
              <a:rPr b="0" i="0" lang="en-US" sz="2400" u="none" cap="none" strike="noStrike">
                <a:solidFill>
                  <a:schemeClr val="dk1"/>
                </a:solidFill>
                <a:latin typeface="Calibri"/>
                <a:ea typeface="Calibri"/>
                <a:cs typeface="Calibri"/>
                <a:sym typeface="Calibri"/>
              </a:rPr>
              <a:t>It is a three-dimensional (3D) network of hydrophilic polymers that are capable of holding the large amount of  water in their 3D network. These 3D network can retain the original structure through chemical or physical cross-linking of individual polymer chains.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ability of hydrogels to absorb water arises from hydrophilic functional groups attached to the polymeric backbone, while their resistance to dissolution arises from cross-links between network chains.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hydrophilicity of the network is due to the presence of hydrophilic groups such as -NH</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-COOH, -OH, -CONH</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CONH -, and -SO</a:t>
            </a:r>
            <a:r>
              <a:rPr b="0" baseline="-25000" i="0" lang="en-US" sz="2400" u="none" cap="none" strike="noStrike">
                <a:solidFill>
                  <a:schemeClr val="dk1"/>
                </a:solidFill>
                <a:latin typeface="Calibri"/>
                <a:ea typeface="Calibri"/>
                <a:cs typeface="Calibri"/>
                <a:sym typeface="Calibri"/>
              </a:rPr>
              <a:t>3</a:t>
            </a:r>
            <a:r>
              <a:rPr b="0" i="0" lang="en-US" sz="2400" u="none" cap="none" strike="noStrike">
                <a:solidFill>
                  <a:schemeClr val="dk1"/>
                </a:solidFill>
                <a:latin typeface="Calibri"/>
                <a:ea typeface="Calibri"/>
                <a:cs typeface="Calibri"/>
                <a:sym typeface="Calibri"/>
              </a:rPr>
              <a:t>H.</a:t>
            </a:r>
            <a:endParaRPr b="0" i="0" sz="2400" u="none" cap="none" strike="noStrike">
              <a:solidFill>
                <a:schemeClr val="dk1"/>
              </a:solidFill>
              <a:latin typeface="Calibri"/>
              <a:ea typeface="Calibri"/>
              <a:cs typeface="Calibri"/>
              <a:sym typeface="Calibri"/>
            </a:endParaRPr>
          </a:p>
        </p:txBody>
      </p:sp>
      <p:pic>
        <p:nvPicPr>
          <p:cNvPr id="388" name="Google Shape;388;p68"/>
          <p:cNvPicPr preferRelativeResize="0"/>
          <p:nvPr/>
        </p:nvPicPr>
        <p:blipFill rotWithShape="1">
          <a:blip r:embed="rId4">
            <a:alphaModFix/>
          </a:blip>
          <a:srcRect b="0" l="0" r="0" t="0"/>
          <a:stretch/>
        </p:blipFill>
        <p:spPr>
          <a:xfrm>
            <a:off x="8720492" y="5060877"/>
            <a:ext cx="2525049" cy="1438855"/>
          </a:xfrm>
          <a:prstGeom prst="rect">
            <a:avLst/>
          </a:prstGeom>
          <a:noFill/>
          <a:ln>
            <a:noFill/>
          </a:ln>
        </p:spPr>
      </p:pic>
      <p:pic>
        <p:nvPicPr>
          <p:cNvPr id="389" name="Google Shape;389;p68"/>
          <p:cNvPicPr preferRelativeResize="0"/>
          <p:nvPr/>
        </p:nvPicPr>
        <p:blipFill rotWithShape="1">
          <a:blip r:embed="rId5">
            <a:alphaModFix/>
          </a:blip>
          <a:srcRect b="0" l="0" r="0" t="0"/>
          <a:stretch/>
        </p:blipFill>
        <p:spPr>
          <a:xfrm>
            <a:off x="-2749" y="0"/>
            <a:ext cx="3686475" cy="1236753"/>
          </a:xfrm>
          <a:prstGeom prst="rect">
            <a:avLst/>
          </a:prstGeom>
          <a:noFill/>
          <a:ln>
            <a:noFill/>
          </a:ln>
        </p:spPr>
      </p:pic>
      <p:pic>
        <p:nvPicPr>
          <p:cNvPr id="390" name="Google Shape;390;p68"/>
          <p:cNvPicPr preferRelativeResize="0"/>
          <p:nvPr/>
        </p:nvPicPr>
        <p:blipFill rotWithShape="1">
          <a:blip r:embed="rId6">
            <a:alphaModFix/>
          </a:blip>
          <a:srcRect b="0" l="0" r="0" t="0"/>
          <a:stretch/>
        </p:blipFill>
        <p:spPr>
          <a:xfrm>
            <a:off x="9781331" y="188126"/>
            <a:ext cx="1968001" cy="373055"/>
          </a:xfrm>
          <a:prstGeom prst="rect">
            <a:avLst/>
          </a:prstGeom>
          <a:noFill/>
          <a:ln>
            <a:noFill/>
          </a:ln>
        </p:spPr>
      </p:pic>
      <p:pic>
        <p:nvPicPr>
          <p:cNvPr id="391" name="Google Shape;391;p68"/>
          <p:cNvPicPr preferRelativeResize="0"/>
          <p:nvPr/>
        </p:nvPicPr>
        <p:blipFill rotWithShape="1">
          <a:blip r:embed="rId7">
            <a:alphaModFix/>
          </a:blip>
          <a:srcRect b="0" l="0" r="0" t="0"/>
          <a:stretch/>
        </p:blipFill>
        <p:spPr>
          <a:xfrm>
            <a:off x="8720492" y="700122"/>
            <a:ext cx="2326343" cy="1724855"/>
          </a:xfrm>
          <a:prstGeom prst="rect">
            <a:avLst/>
          </a:prstGeom>
          <a:noFill/>
          <a:ln>
            <a:noFill/>
          </a:ln>
        </p:spPr>
      </p:pic>
      <p:sp>
        <p:nvSpPr>
          <p:cNvPr id="392" name="Google Shape;392;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393" name="Google Shape;393;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399" name="Google Shape;399;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00" name="Google Shape;400;p69"/>
          <p:cNvPicPr preferRelativeResize="0"/>
          <p:nvPr/>
        </p:nvPicPr>
        <p:blipFill rotWithShape="1">
          <a:blip r:embed="rId3">
            <a:alphaModFix/>
          </a:blip>
          <a:srcRect b="0" l="0" r="0" t="0"/>
          <a:stretch/>
        </p:blipFill>
        <p:spPr>
          <a:xfrm>
            <a:off x="1066800" y="457200"/>
            <a:ext cx="10241280" cy="6400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406" name="Google Shape;40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07" name="Google Shape;407;p70"/>
          <p:cNvPicPr preferRelativeResize="0"/>
          <p:nvPr/>
        </p:nvPicPr>
        <p:blipFill rotWithShape="1">
          <a:blip r:embed="rId3">
            <a:alphaModFix/>
          </a:blip>
          <a:srcRect b="7667" l="0" r="0" t="6618"/>
          <a:stretch/>
        </p:blipFill>
        <p:spPr>
          <a:xfrm>
            <a:off x="1371600" y="914400"/>
            <a:ext cx="8961120" cy="5486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109" name="Google Shape;109;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pic>
        <p:nvPicPr>
          <p:cNvPr id="110" name="Google Shape;110;p48"/>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111" name="Google Shape;111;p48"/>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grpSp>
        <p:nvGrpSpPr>
          <p:cNvPr id="112" name="Google Shape;112;p48"/>
          <p:cNvGrpSpPr/>
          <p:nvPr/>
        </p:nvGrpSpPr>
        <p:grpSpPr>
          <a:xfrm>
            <a:off x="914401" y="829994"/>
            <a:ext cx="10993500" cy="5563603"/>
            <a:chOff x="914401" y="829994"/>
            <a:chExt cx="10993500" cy="5563603"/>
          </a:xfrm>
        </p:grpSpPr>
        <p:sp>
          <p:nvSpPr>
            <p:cNvPr id="113" name="Google Shape;113;p48"/>
            <p:cNvSpPr txBox="1"/>
            <p:nvPr/>
          </p:nvSpPr>
          <p:spPr>
            <a:xfrm>
              <a:off x="4389120" y="829994"/>
              <a:ext cx="206588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POLYMERS</a:t>
              </a:r>
              <a:endParaRPr b="0" i="0" sz="2800" u="none" cap="none" strike="noStrike">
                <a:solidFill>
                  <a:srgbClr val="000000"/>
                </a:solidFill>
                <a:latin typeface="Times New Roman"/>
                <a:ea typeface="Times New Roman"/>
                <a:cs typeface="Times New Roman"/>
                <a:sym typeface="Times New Roman"/>
              </a:endParaRPr>
            </a:p>
          </p:txBody>
        </p:sp>
        <p:grpSp>
          <p:nvGrpSpPr>
            <p:cNvPr id="114" name="Google Shape;114;p48"/>
            <p:cNvGrpSpPr/>
            <p:nvPr/>
          </p:nvGrpSpPr>
          <p:grpSpPr>
            <a:xfrm>
              <a:off x="914401" y="1091604"/>
              <a:ext cx="10993500" cy="4723931"/>
              <a:chOff x="914401" y="1091604"/>
              <a:chExt cx="10993500" cy="4723931"/>
            </a:xfrm>
          </p:grpSpPr>
          <p:cxnSp>
            <p:nvCxnSpPr>
              <p:cNvPr id="115" name="Google Shape;115;p48"/>
              <p:cNvCxnSpPr/>
              <p:nvPr/>
            </p:nvCxnSpPr>
            <p:spPr>
              <a:xfrm flipH="1">
                <a:off x="2115371" y="1353214"/>
                <a:ext cx="2273749" cy="1629137"/>
              </a:xfrm>
              <a:prstGeom prst="straightConnector1">
                <a:avLst/>
              </a:prstGeom>
              <a:noFill/>
              <a:ln cap="flat" cmpd="sng" w="9525">
                <a:solidFill>
                  <a:srgbClr val="5597D3"/>
                </a:solidFill>
                <a:prstDash val="solid"/>
                <a:round/>
                <a:headEnd len="sm" w="sm" type="none"/>
                <a:tailEnd len="med" w="med" type="triangle"/>
              </a:ln>
            </p:spPr>
          </p:cxnSp>
          <p:sp>
            <p:nvSpPr>
              <p:cNvPr id="116" name="Google Shape;116;p48"/>
              <p:cNvSpPr txBox="1"/>
              <p:nvPr/>
            </p:nvSpPr>
            <p:spPr>
              <a:xfrm>
                <a:off x="914401" y="3105834"/>
                <a:ext cx="313566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Addition polymers</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Condensation polymers</a:t>
                </a:r>
                <a:endParaRPr b="0" i="0" sz="2400" u="none" cap="none" strike="noStrike">
                  <a:solidFill>
                    <a:srgbClr val="000000"/>
                  </a:solidFill>
                  <a:latin typeface="Arial"/>
                  <a:ea typeface="Arial"/>
                  <a:cs typeface="Arial"/>
                  <a:sym typeface="Arial"/>
                </a:endParaRPr>
              </a:p>
            </p:txBody>
          </p:sp>
          <p:sp>
            <p:nvSpPr>
              <p:cNvPr id="117" name="Google Shape;117;p48"/>
              <p:cNvSpPr txBox="1"/>
              <p:nvPr/>
            </p:nvSpPr>
            <p:spPr>
              <a:xfrm rot="-2022158">
                <a:off x="2071121" y="1714346"/>
                <a:ext cx="204440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Polymerization</a:t>
                </a:r>
                <a:endParaRPr b="0" i="0" sz="2400" u="none" cap="none" strike="noStrike">
                  <a:solidFill>
                    <a:srgbClr val="000000"/>
                  </a:solidFill>
                  <a:latin typeface="Arial"/>
                  <a:ea typeface="Arial"/>
                  <a:cs typeface="Arial"/>
                  <a:sym typeface="Arial"/>
                </a:endParaRPr>
              </a:p>
            </p:txBody>
          </p:sp>
          <p:cxnSp>
            <p:nvCxnSpPr>
              <p:cNvPr id="118" name="Google Shape;118;p48"/>
              <p:cNvCxnSpPr/>
              <p:nvPr/>
            </p:nvCxnSpPr>
            <p:spPr>
              <a:xfrm flipH="1">
                <a:off x="4522800" y="1453722"/>
                <a:ext cx="941890" cy="3553312"/>
              </a:xfrm>
              <a:prstGeom prst="straightConnector1">
                <a:avLst/>
              </a:prstGeom>
              <a:noFill/>
              <a:ln cap="flat" cmpd="sng" w="9525">
                <a:solidFill>
                  <a:srgbClr val="5597D3"/>
                </a:solidFill>
                <a:prstDash val="solid"/>
                <a:round/>
                <a:headEnd len="sm" w="sm" type="none"/>
                <a:tailEnd len="med" w="med" type="triangle"/>
              </a:ln>
            </p:spPr>
          </p:cxnSp>
          <p:sp>
            <p:nvSpPr>
              <p:cNvPr id="119" name="Google Shape;119;p48"/>
              <p:cNvSpPr txBox="1"/>
              <p:nvPr/>
            </p:nvSpPr>
            <p:spPr>
              <a:xfrm rot="-4506990">
                <a:off x="3721594" y="3040131"/>
                <a:ext cx="321915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Based on molecular forces</a:t>
                </a:r>
                <a:endParaRPr b="0" i="0" sz="2000" u="none" cap="none" strike="noStrike">
                  <a:solidFill>
                    <a:srgbClr val="000000"/>
                  </a:solidFill>
                  <a:latin typeface="Arial"/>
                  <a:ea typeface="Arial"/>
                  <a:cs typeface="Arial"/>
                  <a:sym typeface="Arial"/>
                </a:endParaRPr>
              </a:p>
            </p:txBody>
          </p:sp>
          <p:sp>
            <p:nvSpPr>
              <p:cNvPr id="120" name="Google Shape;120;p48"/>
              <p:cNvSpPr txBox="1"/>
              <p:nvPr/>
            </p:nvSpPr>
            <p:spPr>
              <a:xfrm>
                <a:off x="1973523" y="4984538"/>
                <a:ext cx="357341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Thermosetting polymers,</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Thermoplastic polymers</a:t>
                </a:r>
                <a:endParaRPr b="0" i="0" sz="2400" u="none" cap="none" strike="noStrike">
                  <a:solidFill>
                    <a:srgbClr val="000000"/>
                  </a:solidFill>
                  <a:latin typeface="Arial"/>
                  <a:ea typeface="Arial"/>
                  <a:cs typeface="Arial"/>
                  <a:sym typeface="Arial"/>
                </a:endParaRPr>
              </a:p>
            </p:txBody>
          </p:sp>
          <p:cxnSp>
            <p:nvCxnSpPr>
              <p:cNvPr id="121" name="Google Shape;121;p48"/>
              <p:cNvCxnSpPr/>
              <p:nvPr/>
            </p:nvCxnSpPr>
            <p:spPr>
              <a:xfrm>
                <a:off x="6455007" y="1453722"/>
                <a:ext cx="4340186" cy="2330487"/>
              </a:xfrm>
              <a:prstGeom prst="straightConnector1">
                <a:avLst/>
              </a:prstGeom>
              <a:noFill/>
              <a:ln cap="flat" cmpd="sng" w="9525">
                <a:solidFill>
                  <a:srgbClr val="5597D3"/>
                </a:solidFill>
                <a:prstDash val="solid"/>
                <a:round/>
                <a:headEnd len="sm" w="sm" type="none"/>
                <a:tailEnd len="med" w="med" type="triangle"/>
              </a:ln>
            </p:spPr>
          </p:cxnSp>
          <p:sp>
            <p:nvSpPr>
              <p:cNvPr id="122" name="Google Shape;122;p48"/>
              <p:cNvSpPr txBox="1"/>
              <p:nvPr/>
            </p:nvSpPr>
            <p:spPr>
              <a:xfrm rot="1704401">
                <a:off x="6323569" y="2096085"/>
                <a:ext cx="43397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Nature of carbon chain backbone</a:t>
                </a:r>
                <a:endParaRPr b="0" i="0" sz="2400" u="none" cap="none" strike="noStrike">
                  <a:solidFill>
                    <a:srgbClr val="000000"/>
                  </a:solidFill>
                  <a:latin typeface="Arial"/>
                  <a:ea typeface="Arial"/>
                  <a:cs typeface="Arial"/>
                  <a:sym typeface="Arial"/>
                </a:endParaRPr>
              </a:p>
            </p:txBody>
          </p:sp>
          <p:sp>
            <p:nvSpPr>
              <p:cNvPr id="123" name="Google Shape;123;p48"/>
              <p:cNvSpPr txBox="1"/>
              <p:nvPr/>
            </p:nvSpPr>
            <p:spPr>
              <a:xfrm>
                <a:off x="9682484" y="3784209"/>
                <a:ext cx="222541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Degradable and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Non-degradable</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cxnSp>
            <p:nvCxnSpPr>
              <p:cNvPr id="124" name="Google Shape;124;p48"/>
              <p:cNvCxnSpPr/>
              <p:nvPr/>
            </p:nvCxnSpPr>
            <p:spPr>
              <a:xfrm flipH="1">
                <a:off x="9959926" y="4692215"/>
                <a:ext cx="675249" cy="960816"/>
              </a:xfrm>
              <a:prstGeom prst="straightConnector1">
                <a:avLst/>
              </a:prstGeom>
              <a:noFill/>
              <a:ln cap="flat" cmpd="sng" w="9525">
                <a:solidFill>
                  <a:srgbClr val="5597D3"/>
                </a:solidFill>
                <a:prstDash val="solid"/>
                <a:round/>
                <a:headEnd len="med" w="med" type="triangle"/>
                <a:tailEnd len="med" w="med" type="triangle"/>
              </a:ln>
            </p:spPr>
          </p:cxnSp>
        </p:grpSp>
        <p:sp>
          <p:nvSpPr>
            <p:cNvPr id="125" name="Google Shape;125;p48"/>
            <p:cNvSpPr txBox="1"/>
            <p:nvPr/>
          </p:nvSpPr>
          <p:spPr>
            <a:xfrm>
              <a:off x="7162800" y="5562600"/>
              <a:ext cx="431079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Polar functional groups – degrades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Non-polar functional groups – difficult to degrade</a:t>
              </a:r>
              <a:endParaRPr b="0" i="0" sz="1600" u="none" cap="none" strike="noStrike">
                <a:solidFill>
                  <a:srgbClr val="000000"/>
                </a:solidFill>
                <a:latin typeface="Times New Roman"/>
                <a:ea typeface="Times New Roman"/>
                <a:cs typeface="Times New Roman"/>
                <a:sym typeface="Times New Roman"/>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413" name="Google Shape;413;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14" name="Google Shape;414;p71"/>
          <p:cNvPicPr preferRelativeResize="0"/>
          <p:nvPr/>
        </p:nvPicPr>
        <p:blipFill rotWithShape="1">
          <a:blip r:embed="rId3">
            <a:alphaModFix/>
          </a:blip>
          <a:srcRect b="0" l="0" r="0" t="0"/>
          <a:stretch/>
        </p:blipFill>
        <p:spPr>
          <a:xfrm>
            <a:off x="0" y="0"/>
            <a:ext cx="12192000" cy="762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420" name="Google Shape;420;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21" name="Google Shape;421;p72"/>
          <p:cNvPicPr preferRelativeResize="0"/>
          <p:nvPr/>
        </p:nvPicPr>
        <p:blipFill rotWithShape="1">
          <a:blip r:embed="rId3">
            <a:alphaModFix/>
          </a:blip>
          <a:srcRect b="0" l="0" r="0" t="0"/>
          <a:stretch/>
        </p:blipFill>
        <p:spPr>
          <a:xfrm>
            <a:off x="0" y="0"/>
            <a:ext cx="12192000" cy="762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10"/>
          <p:cNvPicPr preferRelativeResize="0"/>
          <p:nvPr/>
        </p:nvPicPr>
        <p:blipFill rotWithShape="1">
          <a:blip r:embed="rId3">
            <a:alphaModFix/>
          </a:blip>
          <a:srcRect b="0" l="0" r="0" t="0"/>
          <a:stretch/>
        </p:blipFill>
        <p:spPr>
          <a:xfrm>
            <a:off x="2968048" y="1058091"/>
            <a:ext cx="7259164" cy="5223910"/>
          </a:xfrm>
          <a:prstGeom prst="rect">
            <a:avLst/>
          </a:prstGeom>
          <a:noFill/>
          <a:ln>
            <a:noFill/>
          </a:ln>
        </p:spPr>
      </p:pic>
      <p:pic>
        <p:nvPicPr>
          <p:cNvPr id="427" name="Google Shape;427;p10"/>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428" name="Google Shape;428;p10"/>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sp>
        <p:nvSpPr>
          <p:cNvPr id="429" name="Google Shape;42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430" name="Google Shape;43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11"/>
          <p:cNvPicPr preferRelativeResize="0"/>
          <p:nvPr/>
        </p:nvPicPr>
        <p:blipFill rotWithShape="1">
          <a:blip r:embed="rId3">
            <a:alphaModFix/>
          </a:blip>
          <a:srcRect b="0" l="0" r="28724" t="0"/>
          <a:stretch/>
        </p:blipFill>
        <p:spPr>
          <a:xfrm>
            <a:off x="1840489" y="707824"/>
            <a:ext cx="5378916" cy="5453378"/>
          </a:xfrm>
          <a:prstGeom prst="rect">
            <a:avLst/>
          </a:prstGeom>
          <a:noFill/>
          <a:ln>
            <a:noFill/>
          </a:ln>
        </p:spPr>
      </p:pic>
      <p:pic>
        <p:nvPicPr>
          <p:cNvPr id="436" name="Google Shape;436;p11"/>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437" name="Google Shape;437;p11"/>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sp>
        <p:nvSpPr>
          <p:cNvPr id="438" name="Google Shape;438;p11"/>
          <p:cNvSpPr/>
          <p:nvPr/>
        </p:nvSpPr>
        <p:spPr>
          <a:xfrm>
            <a:off x="5051728" y="6161202"/>
            <a:ext cx="43353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3C6E7"/>
                </a:solidFill>
                <a:latin typeface="Calibri"/>
                <a:ea typeface="Calibri"/>
                <a:cs typeface="Calibri"/>
                <a:sym typeface="Calibri"/>
              </a:rPr>
              <a:t>https://doi.org/10.1007/s10856-019-6318-7</a:t>
            </a:r>
            <a:endParaRPr b="0" i="0" sz="1400" u="none" cap="none" strike="noStrike">
              <a:solidFill>
                <a:srgbClr val="000000"/>
              </a:solidFill>
              <a:latin typeface="Arial"/>
              <a:ea typeface="Arial"/>
              <a:cs typeface="Arial"/>
              <a:sym typeface="Arial"/>
            </a:endParaRPr>
          </a:p>
        </p:txBody>
      </p:sp>
      <p:sp>
        <p:nvSpPr>
          <p:cNvPr id="439" name="Google Shape;43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440" name="Google Shape;44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12"/>
          <p:cNvPicPr preferRelativeResize="0"/>
          <p:nvPr/>
        </p:nvPicPr>
        <p:blipFill rotWithShape="1">
          <a:blip r:embed="rId3">
            <a:alphaModFix/>
          </a:blip>
          <a:srcRect b="0" l="0" r="0" t="0"/>
          <a:stretch/>
        </p:blipFill>
        <p:spPr>
          <a:xfrm>
            <a:off x="1293223" y="2105026"/>
            <a:ext cx="7812603" cy="4341136"/>
          </a:xfrm>
          <a:prstGeom prst="rect">
            <a:avLst/>
          </a:prstGeom>
          <a:noFill/>
          <a:ln>
            <a:noFill/>
          </a:ln>
        </p:spPr>
      </p:pic>
      <p:sp>
        <p:nvSpPr>
          <p:cNvPr id="446" name="Google Shape;446;p12"/>
          <p:cNvSpPr/>
          <p:nvPr/>
        </p:nvSpPr>
        <p:spPr>
          <a:xfrm>
            <a:off x="4101019" y="624020"/>
            <a:ext cx="4190506" cy="461665"/>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Structure of chitin and chitosan</a:t>
            </a:r>
            <a:endParaRPr b="1" i="0" sz="2400" u="none" cap="none" strike="noStrike">
              <a:solidFill>
                <a:schemeClr val="dk1"/>
              </a:solidFill>
              <a:latin typeface="Calibri"/>
              <a:ea typeface="Calibri"/>
              <a:cs typeface="Calibri"/>
              <a:sym typeface="Calibri"/>
            </a:endParaRPr>
          </a:p>
        </p:txBody>
      </p:sp>
      <p:sp>
        <p:nvSpPr>
          <p:cNvPr id="447" name="Google Shape;447;p12"/>
          <p:cNvSpPr/>
          <p:nvPr/>
        </p:nvSpPr>
        <p:spPr>
          <a:xfrm>
            <a:off x="7377750" y="6469407"/>
            <a:ext cx="432509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https://doi.org/10.3389/fcimb.2021.643953</a:t>
            </a:r>
            <a:endParaRPr b="0" i="0" sz="1800" u="none" cap="none" strike="noStrike">
              <a:solidFill>
                <a:schemeClr val="dk1"/>
              </a:solidFill>
              <a:latin typeface="Calibri"/>
              <a:ea typeface="Calibri"/>
              <a:cs typeface="Calibri"/>
              <a:sym typeface="Calibri"/>
            </a:endParaRPr>
          </a:p>
        </p:txBody>
      </p:sp>
      <p:sp>
        <p:nvSpPr>
          <p:cNvPr id="448" name="Google Shape;448;p12"/>
          <p:cNvSpPr/>
          <p:nvPr/>
        </p:nvSpPr>
        <p:spPr>
          <a:xfrm>
            <a:off x="424625" y="1396281"/>
            <a:ext cx="1154329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Chitosan (CH) is a modified biopolymer obtained </a:t>
            </a:r>
            <a:r>
              <a:rPr b="0" i="1" lang="en-US" sz="1800" u="none" cap="none" strike="noStrike">
                <a:solidFill>
                  <a:schemeClr val="dk1"/>
                </a:solidFill>
                <a:latin typeface="Calibri"/>
                <a:ea typeface="Calibri"/>
                <a:cs typeface="Calibri"/>
                <a:sym typeface="Calibri"/>
              </a:rPr>
              <a:t>via</a:t>
            </a:r>
            <a:r>
              <a:rPr b="0" i="0" lang="en-US" sz="1800" u="none" cap="none" strike="noStrike">
                <a:solidFill>
                  <a:schemeClr val="dk1"/>
                </a:solidFill>
                <a:latin typeface="Calibri"/>
                <a:ea typeface="Calibri"/>
                <a:cs typeface="Calibri"/>
                <a:sym typeface="Calibri"/>
              </a:rPr>
              <a:t> partial de-acetylation of the naturally occurring polysaccharide called chitin, which contains randomly distributed (1→ 4)-linked N-acetyl glucosamine and glucosamine units</a:t>
            </a:r>
            <a:endParaRPr b="0" i="0" sz="1800" u="none" cap="none" strike="noStrike">
              <a:solidFill>
                <a:schemeClr val="dk1"/>
              </a:solidFill>
              <a:latin typeface="Calibri"/>
              <a:ea typeface="Calibri"/>
              <a:cs typeface="Calibri"/>
              <a:sym typeface="Calibri"/>
            </a:endParaRPr>
          </a:p>
        </p:txBody>
      </p:sp>
      <p:pic>
        <p:nvPicPr>
          <p:cNvPr id="449" name="Google Shape;449;p12"/>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450" name="Google Shape;450;p12"/>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sp>
        <p:nvSpPr>
          <p:cNvPr id="451" name="Google Shape;45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452" name="Google Shape;45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3"/>
          <p:cNvSpPr/>
          <p:nvPr/>
        </p:nvSpPr>
        <p:spPr>
          <a:xfrm>
            <a:off x="1840488" y="1050301"/>
            <a:ext cx="4142703" cy="5016758"/>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CH has advantages such as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biodegradability</a:t>
            </a:r>
            <a:endParaRPr b="0" i="0" sz="3200" u="none" cap="none" strike="noStrike">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hydrophilicity</a:t>
            </a:r>
            <a:endParaRPr b="0" i="0" sz="3200" u="none" cap="none" strike="noStrike">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biocompatibility </a:t>
            </a:r>
            <a:endParaRPr b="0" i="0" sz="3200" u="none" cap="none" strike="noStrike">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Bioactivity</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obtained from renewable and natural 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pic>
        <p:nvPicPr>
          <p:cNvPr id="458" name="Google Shape;458;p13"/>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459" name="Google Shape;459;p13"/>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460" name="Google Shape;460;p13"/>
          <p:cNvSpPr/>
          <p:nvPr/>
        </p:nvSpPr>
        <p:spPr>
          <a:xfrm>
            <a:off x="7273126" y="1050301"/>
            <a:ext cx="3333914" cy="5016758"/>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It can be processed into distinct forms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solutions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blends </a:t>
            </a:r>
            <a:endParaRPr b="0" i="0" sz="32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sponges </a:t>
            </a:r>
            <a:endParaRPr b="0" i="0" sz="32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membrane</a:t>
            </a:r>
            <a:endParaRPr b="0" i="0" sz="32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gels</a:t>
            </a:r>
            <a:endParaRPr b="0" i="0" sz="32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paste </a:t>
            </a:r>
            <a:endParaRPr b="0" i="0" sz="32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tablets </a:t>
            </a:r>
            <a:endParaRPr b="0" i="0" sz="3200" u="none" cap="none" strike="noStrike">
              <a:solidFill>
                <a:schemeClr val="dk1"/>
              </a:solidFill>
              <a:latin typeface="Calibri"/>
              <a:ea typeface="Calibri"/>
              <a:cs typeface="Calibri"/>
              <a:sym typeface="Calibri"/>
            </a:endParaRPr>
          </a:p>
        </p:txBody>
      </p:sp>
      <p:sp>
        <p:nvSpPr>
          <p:cNvPr id="461" name="Google Shape;46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462" name="Google Shape;46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5"/>
          <p:cNvSpPr/>
          <p:nvPr/>
        </p:nvSpPr>
        <p:spPr>
          <a:xfrm>
            <a:off x="572087" y="1595021"/>
            <a:ext cx="11619913"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Due to their superior biocompatibility and low toxicity, hydrogels play a significant role in the biomedical fields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Examples: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Chitosan, a Natural Polymer :</a:t>
            </a:r>
            <a:r>
              <a:rPr b="0" i="0" lang="en-US" sz="2800" u="none" cap="none" strike="noStrike">
                <a:solidFill>
                  <a:schemeClr val="dk1"/>
                </a:solidFill>
                <a:latin typeface="Calibri"/>
                <a:ea typeface="Calibri"/>
                <a:cs typeface="Calibri"/>
                <a:sym typeface="Calibri"/>
              </a:rPr>
              <a:t> N, O-carboxymethyl chitosan incorporated fayalite (Fe2SiO4), which could release bioactive ions with mild heating function to in wound area to enhance angiogenesis and chronic wound healing.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PVA, </a:t>
            </a:r>
            <a:r>
              <a:rPr b="0" i="0" lang="en-US" sz="2800" u="none" cap="none" strike="noStrike">
                <a:solidFill>
                  <a:schemeClr val="dk1"/>
                </a:solidFill>
                <a:latin typeface="Calibri"/>
                <a:ea typeface="Calibri"/>
                <a:cs typeface="Calibri"/>
                <a:sym typeface="Calibri"/>
              </a:rPr>
              <a:t>a synthetic hydrophilic polyhydroxyl polymer, PVA has been largely employed in tissues such as the bone, heart, nerve, and vascular network</a:t>
            </a:r>
            <a:endParaRPr b="1" i="0" sz="2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468" name="Google Shape;468;p15"/>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469" name="Google Shape;469;p15"/>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470" name="Google Shape;47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471" name="Google Shape;47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73"/>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477" name="Google Shape;477;p73"/>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478" name="Google Shape;478;p73"/>
          <p:cNvPicPr preferRelativeResize="0"/>
          <p:nvPr/>
        </p:nvPicPr>
        <p:blipFill rotWithShape="1">
          <a:blip r:embed="rId5">
            <a:alphaModFix/>
          </a:blip>
          <a:srcRect b="0" l="0" r="0" t="0"/>
          <a:stretch/>
        </p:blipFill>
        <p:spPr>
          <a:xfrm>
            <a:off x="4128597" y="561181"/>
            <a:ext cx="4218569" cy="629179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484" name="Google Shape;484;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485" name="Google Shape;485;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6" name="Google Shape;486;p74"/>
          <p:cNvSpPr/>
          <p:nvPr/>
        </p:nvSpPr>
        <p:spPr>
          <a:xfrm>
            <a:off x="26126" y="16631"/>
            <a:ext cx="2122560" cy="1077218"/>
          </a:xfrm>
          <a:prstGeom prst="rect">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008000"/>
                </a:solidFill>
                <a:latin typeface="Times New Roman"/>
                <a:ea typeface="Times New Roman"/>
                <a:cs typeface="Times New Roman"/>
                <a:sym typeface="Times New Roman"/>
              </a:rPr>
              <a:t>Green Chemistry</a:t>
            </a:r>
            <a:endParaRPr b="0" i="0" sz="1600" u="none" cap="none" strike="noStrike">
              <a:solidFill>
                <a:schemeClr val="lt1"/>
              </a:solidFill>
              <a:latin typeface="Calibri"/>
              <a:ea typeface="Calibri"/>
              <a:cs typeface="Calibri"/>
              <a:sym typeface="Calibri"/>
            </a:endParaRPr>
          </a:p>
        </p:txBody>
      </p:sp>
      <p:pic>
        <p:nvPicPr>
          <p:cNvPr id="487" name="Google Shape;487;p74"/>
          <p:cNvPicPr preferRelativeResize="0"/>
          <p:nvPr/>
        </p:nvPicPr>
        <p:blipFill rotWithShape="1">
          <a:blip r:embed="rId3">
            <a:alphaModFix/>
          </a:blip>
          <a:srcRect b="0" l="0" r="0" t="0"/>
          <a:stretch/>
        </p:blipFill>
        <p:spPr>
          <a:xfrm>
            <a:off x="2505892" y="996271"/>
            <a:ext cx="8946697" cy="5032517"/>
          </a:xfrm>
          <a:prstGeom prst="rect">
            <a:avLst/>
          </a:prstGeom>
          <a:noFill/>
          <a:ln>
            <a:noFill/>
          </a:ln>
        </p:spPr>
      </p:pic>
      <p:sp>
        <p:nvSpPr>
          <p:cNvPr id="488" name="Google Shape;488;p74"/>
          <p:cNvSpPr/>
          <p:nvPr/>
        </p:nvSpPr>
        <p:spPr>
          <a:xfrm>
            <a:off x="838200" y="6126366"/>
            <a:ext cx="1117751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https://www.merckgroup.com/content/dam/web/corporate/images/responsibility/global/DOZN_EN.png/_jcr_content/renditions/Mkgaa1920x1080</a:t>
            </a:r>
            <a:endParaRPr b="0" i="0" sz="1100" u="none" cap="none" strike="noStrike">
              <a:solidFill>
                <a:srgbClr val="000000"/>
              </a:solidFill>
              <a:latin typeface="Arial"/>
              <a:ea typeface="Arial"/>
              <a:cs typeface="Arial"/>
              <a:sym typeface="Arial"/>
            </a:endParaRPr>
          </a:p>
        </p:txBody>
      </p:sp>
      <p:sp>
        <p:nvSpPr>
          <p:cNvPr id="489" name="Google Shape;489;p74"/>
          <p:cNvSpPr/>
          <p:nvPr/>
        </p:nvSpPr>
        <p:spPr>
          <a:xfrm>
            <a:off x="2225040" y="190807"/>
            <a:ext cx="9871166" cy="707886"/>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2000" u="none" cap="none" strike="noStrike">
                <a:solidFill>
                  <a:srgbClr val="008000"/>
                </a:solidFill>
                <a:latin typeface="Times New Roman"/>
                <a:ea typeface="Times New Roman"/>
                <a:cs typeface="Times New Roman"/>
                <a:sym typeface="Times New Roman"/>
              </a:rPr>
              <a:t>Green chemistry is the design of chemical products and processes that reduce or eliminate the use or generation of hazardous substances.</a:t>
            </a:r>
            <a:endParaRPr b="1" i="1" sz="1400" u="none" cap="none" strike="noStrike">
              <a:solidFill>
                <a:srgbClr val="008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495" name="Google Shape;495;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496" name="Google Shape;496;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97" name="Google Shape;497;p75"/>
          <p:cNvSpPr/>
          <p:nvPr/>
        </p:nvSpPr>
        <p:spPr>
          <a:xfrm>
            <a:off x="2819400" y="76201"/>
            <a:ext cx="7010400"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400" u="none" cap="none" strike="noStrike">
                <a:solidFill>
                  <a:srgbClr val="008000"/>
                </a:solidFill>
                <a:latin typeface="Times New Roman"/>
                <a:ea typeface="Times New Roman"/>
                <a:cs typeface="Times New Roman"/>
                <a:sym typeface="Times New Roman"/>
              </a:rPr>
              <a:t>Green Chemistry: Introduction-Basic principles.</a:t>
            </a:r>
            <a:endParaRPr b="0" i="0" sz="2000" u="none" cap="none" strike="noStrike">
              <a:solidFill>
                <a:srgbClr val="000000"/>
              </a:solidFill>
              <a:latin typeface="Calibri"/>
              <a:ea typeface="Calibri"/>
              <a:cs typeface="Calibri"/>
              <a:sym typeface="Calibri"/>
            </a:endParaRPr>
          </a:p>
        </p:txBody>
      </p:sp>
      <p:sp>
        <p:nvSpPr>
          <p:cNvPr id="498" name="Google Shape;498;p75"/>
          <p:cNvSpPr/>
          <p:nvPr/>
        </p:nvSpPr>
        <p:spPr>
          <a:xfrm>
            <a:off x="1103810" y="537866"/>
            <a:ext cx="9984377" cy="830997"/>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Green chemistry is the design of chemical products and processes that reduce or eliminate the use or generation of hazardous substances.</a:t>
            </a:r>
            <a:endParaRPr b="0" i="0" sz="2000" u="none" cap="none" strike="noStrike">
              <a:solidFill>
                <a:schemeClr val="dk1"/>
              </a:solidFill>
              <a:latin typeface="Calibri"/>
              <a:ea typeface="Calibri"/>
              <a:cs typeface="Calibri"/>
              <a:sym typeface="Calibri"/>
            </a:endParaRPr>
          </a:p>
        </p:txBody>
      </p:sp>
      <p:sp>
        <p:nvSpPr>
          <p:cNvPr id="499" name="Google Shape;499;p75"/>
          <p:cNvSpPr/>
          <p:nvPr/>
        </p:nvSpPr>
        <p:spPr>
          <a:xfrm>
            <a:off x="3035435" y="1452151"/>
            <a:ext cx="4671151"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The twelve principles of green chemistry are</a:t>
            </a:r>
            <a:r>
              <a:rPr b="0" i="0" lang="en-US" sz="14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Calibri"/>
              <a:ea typeface="Calibri"/>
              <a:cs typeface="Calibri"/>
              <a:sym typeface="Calibri"/>
            </a:endParaRPr>
          </a:p>
        </p:txBody>
      </p:sp>
      <p:sp>
        <p:nvSpPr>
          <p:cNvPr id="500" name="Google Shape;500;p75"/>
          <p:cNvSpPr/>
          <p:nvPr/>
        </p:nvSpPr>
        <p:spPr>
          <a:xfrm>
            <a:off x="480059" y="2043271"/>
            <a:ext cx="11231880" cy="3939540"/>
          </a:xfrm>
          <a:prstGeom prst="rect">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000"/>
              <a:buFont typeface="Arial"/>
              <a:buAutoNum type="arabicPeriod"/>
            </a:pPr>
            <a:r>
              <a:rPr b="1" i="0" lang="en-US" sz="2000" u="none" cap="none" strike="noStrike">
                <a:solidFill>
                  <a:schemeClr val="dk1"/>
                </a:solidFill>
                <a:latin typeface="Times New Roman"/>
                <a:ea typeface="Times New Roman"/>
                <a:cs typeface="Times New Roman"/>
                <a:sym typeface="Times New Roman"/>
              </a:rPr>
              <a:t>Prevention:</a:t>
            </a:r>
            <a:r>
              <a:rPr b="0" i="0" lang="en-US" sz="2000" u="none" cap="none" strike="noStrike">
                <a:solidFill>
                  <a:schemeClr val="dk1"/>
                </a:solidFill>
                <a:latin typeface="Times New Roman"/>
                <a:ea typeface="Times New Roman"/>
                <a:cs typeface="Times New Roman"/>
                <a:sym typeface="Times New Roman"/>
              </a:rPr>
              <a:t> It is better to prevent waste than to treat or clean up waste after it has been created.</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305"/>
              </a:spcBef>
              <a:spcAft>
                <a:spcPts val="0"/>
              </a:spcAft>
              <a:buClr>
                <a:srgbClr val="000000"/>
              </a:buClr>
              <a:buSzPts val="2000"/>
              <a:buFont typeface="Arial"/>
              <a:buAutoNum type="arabicPeriod"/>
            </a:pPr>
            <a:r>
              <a:rPr b="1" i="0" lang="en-US" sz="2000" u="none" cap="none" strike="noStrike">
                <a:solidFill>
                  <a:schemeClr val="dk1"/>
                </a:solidFill>
                <a:latin typeface="Times New Roman"/>
                <a:ea typeface="Times New Roman"/>
                <a:cs typeface="Times New Roman"/>
                <a:sym typeface="Times New Roman"/>
              </a:rPr>
              <a:t>Atom economy:</a:t>
            </a:r>
            <a:r>
              <a:rPr b="0" i="0" lang="en-US" sz="2000" u="none" cap="none" strike="noStrike">
                <a:solidFill>
                  <a:schemeClr val="dk1"/>
                </a:solidFill>
                <a:latin typeface="Times New Roman"/>
                <a:ea typeface="Times New Roman"/>
                <a:cs typeface="Times New Roman"/>
                <a:sym typeface="Times New Roman"/>
              </a:rPr>
              <a:t> Synthetic methods should be designed to maximize incorporation of all materials used in the process into the final product.</a:t>
            </a:r>
            <a:endParaRPr b="0" i="0" sz="2000" u="none" cap="none" strike="noStrike">
              <a:solidFill>
                <a:schemeClr val="dk1"/>
              </a:solidFill>
              <a:latin typeface="Times New Roman"/>
              <a:ea typeface="Times New Roman"/>
              <a:cs typeface="Times New Roman"/>
              <a:sym typeface="Times New Roman"/>
            </a:endParaRPr>
          </a:p>
          <a:p>
            <a:pPr indent="-457200" lvl="0" marL="457200" marR="0" rtl="0" algn="just">
              <a:lnSpc>
                <a:spcPct val="100000"/>
              </a:lnSpc>
              <a:spcBef>
                <a:spcPts val="305"/>
              </a:spcBef>
              <a:spcAft>
                <a:spcPts val="0"/>
              </a:spcAft>
              <a:buClr>
                <a:srgbClr val="000000"/>
              </a:buClr>
              <a:buSzPts val="2000"/>
              <a:buFont typeface="Arial"/>
              <a:buAutoNum type="arabicPeriod"/>
            </a:pPr>
            <a:r>
              <a:rPr b="1" i="0" lang="en-US" sz="2000" u="none" cap="none" strike="noStrike">
                <a:solidFill>
                  <a:schemeClr val="dk1"/>
                </a:solidFill>
                <a:latin typeface="Times New Roman"/>
                <a:ea typeface="Times New Roman"/>
                <a:cs typeface="Times New Roman"/>
                <a:sym typeface="Times New Roman"/>
              </a:rPr>
              <a:t>Less hazardous chemical syntheses:</a:t>
            </a:r>
            <a:r>
              <a:rPr b="0" i="0" lang="en-US" sz="2000" u="none" cap="none" strike="noStrike">
                <a:solidFill>
                  <a:schemeClr val="dk1"/>
                </a:solidFill>
                <a:latin typeface="Times New Roman"/>
                <a:ea typeface="Times New Roman"/>
                <a:cs typeface="Times New Roman"/>
                <a:sym typeface="Times New Roman"/>
              </a:rPr>
              <a:t> Wherever practicable, synthetic methods should be designed to use and generate substances that possess little or no toxicity to human health and the environment.</a:t>
            </a:r>
            <a:endParaRPr/>
          </a:p>
          <a:p>
            <a:pPr indent="-457200" lvl="0" marL="457200" marR="0" rtl="0" algn="just">
              <a:lnSpc>
                <a:spcPct val="100000"/>
              </a:lnSpc>
              <a:spcBef>
                <a:spcPts val="305"/>
              </a:spcBef>
              <a:spcAft>
                <a:spcPts val="0"/>
              </a:spcAft>
              <a:buClr>
                <a:srgbClr val="000000"/>
              </a:buClr>
              <a:buSzPts val="2000"/>
              <a:buFont typeface="Arial"/>
              <a:buAutoNum type="arabicPeriod"/>
            </a:pPr>
            <a:r>
              <a:rPr b="1" i="0" lang="en-US" sz="2000" u="none" cap="none" strike="noStrike">
                <a:solidFill>
                  <a:schemeClr val="dk1"/>
                </a:solidFill>
                <a:latin typeface="Times New Roman"/>
                <a:ea typeface="Times New Roman"/>
                <a:cs typeface="Times New Roman"/>
                <a:sym typeface="Times New Roman"/>
              </a:rPr>
              <a:t>Designing safer chemicals:</a:t>
            </a:r>
            <a:r>
              <a:rPr b="0" i="0" lang="en-US" sz="2000" u="none" cap="none" strike="noStrike">
                <a:solidFill>
                  <a:schemeClr val="dk1"/>
                </a:solidFill>
                <a:latin typeface="Times New Roman"/>
                <a:ea typeface="Times New Roman"/>
                <a:cs typeface="Times New Roman"/>
                <a:sym typeface="Times New Roman"/>
              </a:rPr>
              <a:t> Chemical products should be designed to preserve efficacy of function while reducing toxicity.</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305"/>
              </a:spcBef>
              <a:spcAft>
                <a:spcPts val="0"/>
              </a:spcAft>
              <a:buClr>
                <a:srgbClr val="000000"/>
              </a:buClr>
              <a:buSzPts val="2000"/>
              <a:buFont typeface="Arial"/>
              <a:buAutoNum type="arabicPeriod"/>
            </a:pPr>
            <a:r>
              <a:rPr b="1" i="0" lang="en-US" sz="2000" u="none" cap="none" strike="noStrike">
                <a:solidFill>
                  <a:schemeClr val="dk1"/>
                </a:solidFill>
                <a:latin typeface="Times New Roman"/>
                <a:ea typeface="Times New Roman"/>
                <a:cs typeface="Times New Roman"/>
                <a:sym typeface="Times New Roman"/>
              </a:rPr>
              <a:t>Safer solvents, and auxiliaries:</a:t>
            </a:r>
            <a:r>
              <a:rPr b="0" i="0" lang="en-US" sz="2000" u="none" cap="none" strike="noStrike">
                <a:solidFill>
                  <a:schemeClr val="dk1"/>
                </a:solidFill>
                <a:latin typeface="Times New Roman"/>
                <a:ea typeface="Times New Roman"/>
                <a:cs typeface="Times New Roman"/>
                <a:sym typeface="Times New Roman"/>
              </a:rPr>
              <a:t> The use of auxiliary substances (e.g., solvents, separation agents, etc.) should be made unnecessary wherever possible and, innocuous when used.</a:t>
            </a:r>
            <a:endParaRPr/>
          </a:p>
          <a:p>
            <a:pPr indent="-342900" lvl="0" marL="342900" marR="0" rtl="0" algn="just">
              <a:lnSpc>
                <a:spcPct val="100000"/>
              </a:lnSpc>
              <a:spcBef>
                <a:spcPts val="305"/>
              </a:spcBef>
              <a:spcAft>
                <a:spcPts val="0"/>
              </a:spcAft>
              <a:buClr>
                <a:srgbClr val="000000"/>
              </a:buClr>
              <a:buSzPts val="2000"/>
              <a:buFont typeface="Arial"/>
              <a:buAutoNum type="arabicPeriod"/>
            </a:pPr>
            <a:r>
              <a:rPr b="1" i="0" lang="en-US" sz="2000" u="none" cap="none" strike="noStrike">
                <a:solidFill>
                  <a:schemeClr val="dk1"/>
                </a:solidFill>
                <a:latin typeface="Times New Roman"/>
                <a:ea typeface="Times New Roman"/>
                <a:cs typeface="Times New Roman"/>
                <a:sym typeface="Times New Roman"/>
              </a:rPr>
              <a:t>Design for energy efficiency:</a:t>
            </a:r>
            <a:r>
              <a:rPr b="0" i="0" lang="en-US" sz="2000" u="none" cap="none" strike="noStrike">
                <a:solidFill>
                  <a:schemeClr val="dk1"/>
                </a:solidFill>
                <a:latin typeface="Times New Roman"/>
                <a:ea typeface="Times New Roman"/>
                <a:cs typeface="Times New Roman"/>
                <a:sym typeface="Times New Roman"/>
              </a:rPr>
              <a:t> Energy requirements should be recognized for their environmental and economic impacts and should be minimized. Synthetic methods should be conducted at ambient temperature and pressure</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131" name="Google Shape;13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pic>
        <p:nvPicPr>
          <p:cNvPr id="132" name="Google Shape;132;p3"/>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133" name="Google Shape;133;p3"/>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134" name="Google Shape;134;p3"/>
          <p:cNvSpPr txBox="1"/>
          <p:nvPr/>
        </p:nvSpPr>
        <p:spPr>
          <a:xfrm>
            <a:off x="1523999" y="762000"/>
            <a:ext cx="9144000" cy="678302"/>
          </a:xfrm>
          <a:prstGeom prst="rect">
            <a:avLst/>
          </a:prstGeom>
          <a:noFill/>
          <a:ln>
            <a:noFill/>
          </a:ln>
        </p:spPr>
        <p:txBody>
          <a:bodyPr anchorCtr="0" anchor="ctr"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800"/>
              <a:buFont typeface="Calibri"/>
              <a:buNone/>
            </a:pPr>
            <a:r>
              <a:rPr b="0" i="0" lang="en-US" sz="2800" u="none" cap="none" strike="noStrike">
                <a:solidFill>
                  <a:schemeClr val="dk1"/>
                </a:solidFill>
                <a:latin typeface="Times New Roman"/>
                <a:ea typeface="Times New Roman"/>
                <a:cs typeface="Times New Roman"/>
                <a:sym typeface="Times New Roman"/>
              </a:rPr>
              <a:t>Degradation</a:t>
            </a:r>
            <a:br>
              <a:rPr b="0" i="0" lang="en-US" sz="2800" u="none" cap="none" strike="noStrike">
                <a:solidFill>
                  <a:schemeClr val="dk1"/>
                </a:solidFill>
                <a:latin typeface="Times New Roman"/>
                <a:ea typeface="Times New Roman"/>
                <a:cs typeface="Times New Roman"/>
                <a:sym typeface="Times New Roman"/>
              </a:rPr>
            </a:br>
            <a:endParaRPr b="0" i="0" sz="2800" u="none" cap="none" strike="noStrike">
              <a:solidFill>
                <a:schemeClr val="dk1"/>
              </a:solidFill>
              <a:latin typeface="Times New Roman"/>
              <a:ea typeface="Times New Roman"/>
              <a:cs typeface="Times New Roman"/>
              <a:sym typeface="Times New Roman"/>
            </a:endParaRPr>
          </a:p>
        </p:txBody>
      </p:sp>
      <p:pic>
        <p:nvPicPr>
          <p:cNvPr descr="Review of recent advances in the biodegradability of polyhydroxyalkanoate  (PHA) bioplastics and their composites - Green Chemistry (RSC Publishing)  DOI:10.1039/D0GC01647K" id="135" name="Google Shape;135;p3"/>
          <p:cNvPicPr preferRelativeResize="0"/>
          <p:nvPr/>
        </p:nvPicPr>
        <p:blipFill rotWithShape="1">
          <a:blip r:embed="rId5">
            <a:alphaModFix/>
          </a:blip>
          <a:srcRect b="0" l="0" r="0" t="0"/>
          <a:stretch/>
        </p:blipFill>
        <p:spPr>
          <a:xfrm>
            <a:off x="1558636" y="1243680"/>
            <a:ext cx="9245290" cy="466792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506" name="Google Shape;506;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507" name="Google Shape;507;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08" name="Google Shape;508;p76"/>
          <p:cNvSpPr/>
          <p:nvPr/>
        </p:nvSpPr>
        <p:spPr>
          <a:xfrm>
            <a:off x="535578" y="777240"/>
            <a:ext cx="11390811" cy="4632037"/>
          </a:xfrm>
          <a:prstGeom prst="rect">
            <a:avLst/>
          </a:prstGeom>
          <a:solidFill>
            <a:srgbClr val="FFD966"/>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305"/>
              </a:spcBef>
              <a:spcAft>
                <a:spcPts val="0"/>
              </a:spcAft>
              <a:buClr>
                <a:srgbClr val="000000"/>
              </a:buClr>
              <a:buSzPts val="2000"/>
              <a:buFont typeface="Arial"/>
              <a:buAutoNum type="arabicPeriod" startAt="6"/>
            </a:pPr>
            <a:r>
              <a:rPr b="1" i="0" lang="en-US" sz="2000" u="none" cap="none" strike="noStrike">
                <a:solidFill>
                  <a:schemeClr val="dk1"/>
                </a:solidFill>
                <a:latin typeface="Times New Roman"/>
                <a:ea typeface="Times New Roman"/>
                <a:cs typeface="Times New Roman"/>
                <a:sym typeface="Times New Roman"/>
              </a:rPr>
              <a:t>Use of renewable feedstock:</a:t>
            </a:r>
            <a:r>
              <a:rPr b="0" i="0" lang="en-US" sz="2000" u="none" cap="none" strike="noStrike">
                <a:solidFill>
                  <a:schemeClr val="dk1"/>
                </a:solidFill>
                <a:latin typeface="Times New Roman"/>
                <a:ea typeface="Times New Roman"/>
                <a:cs typeface="Times New Roman"/>
                <a:sym typeface="Times New Roman"/>
              </a:rPr>
              <a:t> A raw material or feedstock should be renewable rather than depleting whenever technically and economically practicable.</a:t>
            </a:r>
            <a:endParaRPr/>
          </a:p>
          <a:p>
            <a:pPr indent="-342900" lvl="0" marL="342900" marR="0" rtl="0" algn="just">
              <a:lnSpc>
                <a:spcPct val="100000"/>
              </a:lnSpc>
              <a:spcBef>
                <a:spcPts val="305"/>
              </a:spcBef>
              <a:spcAft>
                <a:spcPts val="0"/>
              </a:spcAft>
              <a:buClr>
                <a:srgbClr val="000000"/>
              </a:buClr>
              <a:buSzPts val="2000"/>
              <a:buFont typeface="Arial"/>
              <a:buAutoNum type="arabicPeriod" startAt="6"/>
            </a:pPr>
            <a:r>
              <a:rPr b="1" i="0" lang="en-US" sz="2000" u="none" cap="none" strike="noStrike">
                <a:solidFill>
                  <a:schemeClr val="dk1"/>
                </a:solidFill>
                <a:latin typeface="Times New Roman"/>
                <a:ea typeface="Times New Roman"/>
                <a:cs typeface="Times New Roman"/>
                <a:sym typeface="Times New Roman"/>
              </a:rPr>
              <a:t>Reduce derivatives:</a:t>
            </a:r>
            <a:r>
              <a:rPr b="0" i="0" lang="en-US" sz="2000" u="none" cap="none" strike="noStrike">
                <a:solidFill>
                  <a:schemeClr val="dk1"/>
                </a:solidFill>
                <a:latin typeface="Times New Roman"/>
                <a:ea typeface="Times New Roman"/>
                <a:cs typeface="Times New Roman"/>
                <a:sym typeface="Times New Roman"/>
              </a:rPr>
              <a:t> Unnecessary derivatization (use of blocking groups, protection/deprotection, temporary modification of physical/chemical processes) should be minimized or avoided if possible, because such steps require additional reagents and can generate waste.</a:t>
            </a:r>
            <a:endParaRPr/>
          </a:p>
          <a:p>
            <a:pPr indent="-342900" lvl="0" marL="342900" marR="0" rtl="0" algn="just">
              <a:lnSpc>
                <a:spcPct val="100000"/>
              </a:lnSpc>
              <a:spcBef>
                <a:spcPts val="305"/>
              </a:spcBef>
              <a:spcAft>
                <a:spcPts val="0"/>
              </a:spcAft>
              <a:buClr>
                <a:srgbClr val="000000"/>
              </a:buClr>
              <a:buSzPts val="2000"/>
              <a:buFont typeface="Arial"/>
              <a:buAutoNum type="arabicPeriod" startAt="6"/>
            </a:pPr>
            <a:r>
              <a:rPr b="1" i="0" lang="en-US" sz="2000" u="none" cap="none" strike="noStrike">
                <a:solidFill>
                  <a:schemeClr val="dk1"/>
                </a:solidFill>
                <a:latin typeface="Times New Roman"/>
                <a:ea typeface="Times New Roman"/>
                <a:cs typeface="Times New Roman"/>
                <a:sym typeface="Times New Roman"/>
              </a:rPr>
              <a:t>Catalysis:</a:t>
            </a:r>
            <a:r>
              <a:rPr b="0" i="0" lang="en-US" sz="2000" u="none" cap="none" strike="noStrike">
                <a:solidFill>
                  <a:schemeClr val="dk1"/>
                </a:solidFill>
                <a:latin typeface="Times New Roman"/>
                <a:ea typeface="Times New Roman"/>
                <a:cs typeface="Times New Roman"/>
                <a:sym typeface="Times New Roman"/>
              </a:rPr>
              <a:t> Catalytic reagents (as selective as possible) are superior to stoichiometric reagents.</a:t>
            </a:r>
            <a:endParaRPr/>
          </a:p>
          <a:p>
            <a:pPr indent="-342900" lvl="0" marL="342900" marR="0" rtl="0" algn="just">
              <a:lnSpc>
                <a:spcPct val="100000"/>
              </a:lnSpc>
              <a:spcBef>
                <a:spcPts val="305"/>
              </a:spcBef>
              <a:spcAft>
                <a:spcPts val="0"/>
              </a:spcAft>
              <a:buClr>
                <a:srgbClr val="000000"/>
              </a:buClr>
              <a:buSzPts val="2000"/>
              <a:buFont typeface="Arial"/>
              <a:buAutoNum type="arabicPeriod" startAt="6"/>
            </a:pPr>
            <a:r>
              <a:rPr b="1" i="0" lang="en-US" sz="2000" u="none" cap="none" strike="noStrike">
                <a:solidFill>
                  <a:schemeClr val="dk1"/>
                </a:solidFill>
                <a:latin typeface="Times New Roman"/>
                <a:ea typeface="Times New Roman"/>
                <a:cs typeface="Times New Roman"/>
                <a:sym typeface="Times New Roman"/>
              </a:rPr>
              <a:t>Design for degradation:</a:t>
            </a:r>
            <a:r>
              <a:rPr b="0" i="0" lang="en-US" sz="2000" u="none" cap="none" strike="noStrike">
                <a:solidFill>
                  <a:schemeClr val="dk1"/>
                </a:solidFill>
                <a:latin typeface="Times New Roman"/>
                <a:ea typeface="Times New Roman"/>
                <a:cs typeface="Times New Roman"/>
                <a:sym typeface="Times New Roman"/>
              </a:rPr>
              <a:t> Chemical products should be designed so that at the end of their function they break down into harmless degradation products and do not persist in the environment.</a:t>
            </a:r>
            <a:endParaRPr/>
          </a:p>
          <a:p>
            <a:pPr indent="-342900" lvl="0" marL="342900" marR="0" rtl="0" algn="just">
              <a:lnSpc>
                <a:spcPct val="100000"/>
              </a:lnSpc>
              <a:spcBef>
                <a:spcPts val="305"/>
              </a:spcBef>
              <a:spcAft>
                <a:spcPts val="0"/>
              </a:spcAft>
              <a:buClr>
                <a:srgbClr val="000000"/>
              </a:buClr>
              <a:buSzPts val="2000"/>
              <a:buFont typeface="Arial"/>
              <a:buAutoNum type="arabicPeriod" startAt="6"/>
            </a:pPr>
            <a:r>
              <a:rPr b="1" i="0" lang="en-US" sz="2000" u="none" cap="none" strike="noStrike">
                <a:solidFill>
                  <a:schemeClr val="dk1"/>
                </a:solidFill>
                <a:latin typeface="Times New Roman"/>
                <a:ea typeface="Times New Roman"/>
                <a:cs typeface="Times New Roman"/>
                <a:sym typeface="Times New Roman"/>
              </a:rPr>
              <a:t>Real-time analysis for pollution prevention: </a:t>
            </a:r>
            <a:r>
              <a:rPr b="0" i="0" lang="en-US" sz="2000" u="none" cap="none" strike="noStrike">
                <a:solidFill>
                  <a:schemeClr val="dk1"/>
                </a:solidFill>
                <a:latin typeface="Times New Roman"/>
                <a:ea typeface="Times New Roman"/>
                <a:cs typeface="Times New Roman"/>
                <a:sym typeface="Times New Roman"/>
              </a:rPr>
              <a:t>Analytical methodologies need to be further developed to allow for real-time, in-process monitoring and control prior to the formation of hazardous substances.</a:t>
            </a:r>
            <a:endParaRPr/>
          </a:p>
          <a:p>
            <a:pPr indent="-342900" lvl="0" marL="342900" marR="0" rtl="0" algn="just">
              <a:lnSpc>
                <a:spcPct val="100000"/>
              </a:lnSpc>
              <a:spcBef>
                <a:spcPts val="305"/>
              </a:spcBef>
              <a:spcAft>
                <a:spcPts val="0"/>
              </a:spcAft>
              <a:buClr>
                <a:srgbClr val="000000"/>
              </a:buClr>
              <a:buSzPts val="2000"/>
              <a:buFont typeface="Arial"/>
              <a:buAutoNum type="arabicPeriod" startAt="6"/>
            </a:pPr>
            <a:r>
              <a:rPr b="1" i="0" lang="en-US" sz="2000" u="none" cap="none" strike="noStrike">
                <a:solidFill>
                  <a:schemeClr val="dk1"/>
                </a:solidFill>
                <a:latin typeface="Times New Roman"/>
                <a:ea typeface="Times New Roman"/>
                <a:cs typeface="Times New Roman"/>
                <a:sym typeface="Times New Roman"/>
              </a:rPr>
              <a:t>Inherently safer chemistry for accident prevention:</a:t>
            </a:r>
            <a:r>
              <a:rPr b="0" i="0" lang="en-US" sz="2000" u="none" cap="none" strike="noStrike">
                <a:solidFill>
                  <a:schemeClr val="dk1"/>
                </a:solidFill>
                <a:latin typeface="Times New Roman"/>
                <a:ea typeface="Times New Roman"/>
                <a:cs typeface="Times New Roman"/>
                <a:sym typeface="Times New Roman"/>
              </a:rPr>
              <a:t> Substances and the form of a substance used in a chemical process should be chosen to minimize the potential for chemical accidents, including releases, explosions, and fires.</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7"/>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514" name="Google Shape;514;p77"/>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515" name="Google Shape;515;p77"/>
          <p:cNvSpPr/>
          <p:nvPr/>
        </p:nvSpPr>
        <p:spPr>
          <a:xfrm>
            <a:off x="4624252" y="405757"/>
            <a:ext cx="3007555"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GC1. PREVENTION</a:t>
            </a:r>
            <a:endParaRPr b="0" i="0" sz="2400" u="none" cap="none" strike="noStrike">
              <a:solidFill>
                <a:srgbClr val="002060"/>
              </a:solidFill>
              <a:latin typeface="Arial"/>
              <a:ea typeface="Arial"/>
              <a:cs typeface="Arial"/>
              <a:sym typeface="Arial"/>
            </a:endParaRPr>
          </a:p>
        </p:txBody>
      </p:sp>
      <p:pic>
        <p:nvPicPr>
          <p:cNvPr id="516" name="Google Shape;516;p77"/>
          <p:cNvPicPr preferRelativeResize="0"/>
          <p:nvPr/>
        </p:nvPicPr>
        <p:blipFill rotWithShape="1">
          <a:blip r:embed="rId5">
            <a:alphaModFix/>
          </a:blip>
          <a:srcRect b="0" l="0" r="0" t="0"/>
          <a:stretch/>
        </p:blipFill>
        <p:spPr>
          <a:xfrm>
            <a:off x="7197633" y="1989561"/>
            <a:ext cx="4852507" cy="4852507"/>
          </a:xfrm>
          <a:prstGeom prst="rect">
            <a:avLst/>
          </a:prstGeom>
          <a:noFill/>
          <a:ln>
            <a:noFill/>
          </a:ln>
        </p:spPr>
      </p:pic>
      <p:sp>
        <p:nvSpPr>
          <p:cNvPr id="517" name="Google Shape;517;p77"/>
          <p:cNvSpPr/>
          <p:nvPr/>
        </p:nvSpPr>
        <p:spPr>
          <a:xfrm>
            <a:off x="1637518" y="1310946"/>
            <a:ext cx="8512629" cy="369332"/>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It is better to prevent waste than to treat or clean up waste after it has been created.</a:t>
            </a:r>
            <a:endParaRPr b="0" i="0" sz="1400" u="none" cap="none" strike="noStrike">
              <a:solidFill>
                <a:schemeClr val="dk1"/>
              </a:solidFill>
              <a:latin typeface="Times New Roman"/>
              <a:ea typeface="Times New Roman"/>
              <a:cs typeface="Times New Roman"/>
              <a:sym typeface="Times New Roman"/>
            </a:endParaRPr>
          </a:p>
        </p:txBody>
      </p:sp>
      <p:pic>
        <p:nvPicPr>
          <p:cNvPr id="518" name="Google Shape;518;p77"/>
          <p:cNvPicPr preferRelativeResize="0"/>
          <p:nvPr/>
        </p:nvPicPr>
        <p:blipFill rotWithShape="1">
          <a:blip r:embed="rId6">
            <a:alphaModFix/>
          </a:blip>
          <a:srcRect b="0" l="0" r="0" t="0"/>
          <a:stretch/>
        </p:blipFill>
        <p:spPr>
          <a:xfrm>
            <a:off x="765252" y="2123802"/>
            <a:ext cx="3859000" cy="45840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8"/>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524" name="Google Shape;524;p78"/>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525" name="Google Shape;525;p78"/>
          <p:cNvSpPr txBox="1"/>
          <p:nvPr/>
        </p:nvSpPr>
        <p:spPr>
          <a:xfrm>
            <a:off x="2325189" y="36706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527" name="Google Shape;527;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28" name="Google Shape;528;p78"/>
          <p:cNvSpPr txBox="1"/>
          <p:nvPr/>
        </p:nvSpPr>
        <p:spPr>
          <a:xfrm>
            <a:off x="685800" y="1143000"/>
            <a:ext cx="846898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(1) Prevent waste:  Designing the reaction that leaves less waste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Classic illustration: Simvastatin drug is synthesized on the industrial scale via three steps:</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(i) Microbial production of Lovastatin;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(ii) alkaline Hydrolysis combined with organic extraction to produce Monacolin J;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(iii) chemical/biological step to form simvastatin.</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descr="https://ars.els-cdn.com/content/image/1-s2.0-S1096717617301180-gr1_lrg.jpg" id="529" name="Google Shape;529;p78"/>
          <p:cNvPicPr preferRelativeResize="0"/>
          <p:nvPr/>
        </p:nvPicPr>
        <p:blipFill rotWithShape="1">
          <a:blip r:embed="rId5">
            <a:alphaModFix/>
          </a:blip>
          <a:srcRect b="0" l="0" r="0" t="0"/>
          <a:stretch/>
        </p:blipFill>
        <p:spPr>
          <a:xfrm>
            <a:off x="381000" y="3086007"/>
            <a:ext cx="10972800" cy="31604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9"/>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535" name="Google Shape;535;p79"/>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536" name="Google Shape;536;p79"/>
          <p:cNvSpPr txBox="1"/>
          <p:nvPr/>
        </p:nvSpPr>
        <p:spPr>
          <a:xfrm>
            <a:off x="2325189" y="36706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79"/>
          <p:cNvSpPr/>
          <p:nvPr/>
        </p:nvSpPr>
        <p:spPr>
          <a:xfrm>
            <a:off x="3933231" y="6276096"/>
            <a:ext cx="48343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3C6E7"/>
                </a:solidFill>
                <a:latin typeface="Calibri"/>
                <a:ea typeface="Calibri"/>
                <a:cs typeface="Calibri"/>
                <a:sym typeface="Calibri"/>
              </a:rPr>
              <a:t>https://doi.org/10.1021/acsbiomaterials.1c00757</a:t>
            </a:r>
            <a:endParaRPr b="0" i="0" sz="1800" u="none" cap="none" strike="noStrike">
              <a:solidFill>
                <a:srgbClr val="B3C6E7"/>
              </a:solidFill>
              <a:latin typeface="Calibri"/>
              <a:ea typeface="Calibri"/>
              <a:cs typeface="Calibri"/>
              <a:sym typeface="Calibri"/>
            </a:endParaRPr>
          </a:p>
        </p:txBody>
      </p:sp>
      <p:sp>
        <p:nvSpPr>
          <p:cNvPr id="538" name="Google Shape;538;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539" name="Google Shape;539;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40" name="Google Shape;540;p79"/>
          <p:cNvSpPr txBox="1"/>
          <p:nvPr/>
        </p:nvSpPr>
        <p:spPr>
          <a:xfrm>
            <a:off x="914400" y="1447800"/>
            <a:ext cx="11144397"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https://doi.org/10.1016/j.ymben.2017.06.005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Huang et al. reported direct transformation of Lovastatin to monacolin J through enzymatic hydrolysis. Thus, use of strong alkaline, organic</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Solvents are avoided.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ars.els-cdn.com/content/image/1-s2.0-S1096717617301180-fx1_lrg.jpg" id="541" name="Google Shape;541;p79"/>
          <p:cNvPicPr preferRelativeResize="0"/>
          <p:nvPr/>
        </p:nvPicPr>
        <p:blipFill rotWithShape="1">
          <a:blip r:embed="rId6">
            <a:alphaModFix/>
          </a:blip>
          <a:srcRect b="0" l="0" r="0" t="0"/>
          <a:stretch/>
        </p:blipFill>
        <p:spPr>
          <a:xfrm>
            <a:off x="732831" y="2667000"/>
            <a:ext cx="6400800" cy="2617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80"/>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547" name="Google Shape;547;p80"/>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548" name="Google Shape;548;p80"/>
          <p:cNvSpPr txBox="1"/>
          <p:nvPr/>
        </p:nvSpPr>
        <p:spPr>
          <a:xfrm>
            <a:off x="2325189" y="36706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80"/>
          <p:cNvSpPr/>
          <p:nvPr/>
        </p:nvSpPr>
        <p:spPr>
          <a:xfrm>
            <a:off x="3933231" y="6276096"/>
            <a:ext cx="48343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3C6E7"/>
                </a:solidFill>
                <a:latin typeface="Calibri"/>
                <a:ea typeface="Calibri"/>
                <a:cs typeface="Calibri"/>
                <a:sym typeface="Calibri"/>
              </a:rPr>
              <a:t>https://doi.org/10.1021/acsbiomaterials.1c00757</a:t>
            </a:r>
            <a:endParaRPr b="0" i="0" sz="1800" u="none" cap="none" strike="noStrike">
              <a:solidFill>
                <a:srgbClr val="B3C6E7"/>
              </a:solidFill>
              <a:latin typeface="Calibri"/>
              <a:ea typeface="Calibri"/>
              <a:cs typeface="Calibri"/>
              <a:sym typeface="Calibri"/>
            </a:endParaRPr>
          </a:p>
        </p:txBody>
      </p:sp>
      <p:sp>
        <p:nvSpPr>
          <p:cNvPr id="550" name="Google Shape;550;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551" name="Google Shape;551;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52" name="Google Shape;552;p80"/>
          <p:cNvSpPr txBox="1"/>
          <p:nvPr/>
        </p:nvSpPr>
        <p:spPr>
          <a:xfrm>
            <a:off x="1143000" y="1371600"/>
            <a:ext cx="920957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Atom economy: Introduced by Prob. Barry Trost (Stanford University)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As many as possible incorporation of all raw materials into final products in the process of fine chemical synthesis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through well-designed synthetic method and technology.</a:t>
            </a:r>
            <a:endParaRPr/>
          </a:p>
        </p:txBody>
      </p:sp>
      <p:sp>
        <p:nvSpPr>
          <p:cNvPr descr="Atom Economy - Yield" id="553" name="Google Shape;553;p8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Atom Economy - Yield" id="554" name="Google Shape;554;p80"/>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Atom Economy - Yield" id="555" name="Google Shape;555;p80"/>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Atom Economy - Yield" id="556" name="Google Shape;556;p80"/>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equation: calculating atom economy" id="557" name="Google Shape;557;p80"/>
          <p:cNvPicPr preferRelativeResize="0"/>
          <p:nvPr/>
        </p:nvPicPr>
        <p:blipFill rotWithShape="1">
          <a:blip r:embed="rId5">
            <a:alphaModFix/>
          </a:blip>
          <a:srcRect b="0" l="0" r="0" t="0"/>
          <a:stretch/>
        </p:blipFill>
        <p:spPr>
          <a:xfrm>
            <a:off x="743404" y="3995413"/>
            <a:ext cx="3333750" cy="1162050"/>
          </a:xfrm>
          <a:prstGeom prst="rect">
            <a:avLst/>
          </a:prstGeom>
          <a:noFill/>
          <a:ln>
            <a:noFill/>
          </a:ln>
        </p:spPr>
      </p:pic>
      <p:pic>
        <p:nvPicPr>
          <p:cNvPr descr="extended data figure 8" id="558" name="Google Shape;558;p80"/>
          <p:cNvPicPr preferRelativeResize="0"/>
          <p:nvPr/>
        </p:nvPicPr>
        <p:blipFill rotWithShape="1">
          <a:blip r:embed="rId6">
            <a:alphaModFix/>
          </a:blip>
          <a:srcRect b="0" l="0" r="0" t="0"/>
          <a:stretch/>
        </p:blipFill>
        <p:spPr>
          <a:xfrm>
            <a:off x="6096000" y="3203250"/>
            <a:ext cx="4953000" cy="2746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564" name="Google Shape;564;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565" name="Google Shape;565;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66" name="Google Shape;566;p81"/>
          <p:cNvSpPr/>
          <p:nvPr/>
        </p:nvSpPr>
        <p:spPr>
          <a:xfrm>
            <a:off x="4918107" y="804539"/>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pic>
        <p:nvPicPr>
          <p:cNvPr descr="12 Principles of Green Chemistry - American Chemical Society" id="567" name="Google Shape;567;p81"/>
          <p:cNvPicPr preferRelativeResize="0"/>
          <p:nvPr/>
        </p:nvPicPr>
        <p:blipFill rotWithShape="1">
          <a:blip r:embed="rId3">
            <a:alphaModFix/>
          </a:blip>
          <a:srcRect b="0" l="2957" r="0" t="0"/>
          <a:stretch/>
        </p:blipFill>
        <p:spPr>
          <a:xfrm>
            <a:off x="2" y="3209986"/>
            <a:ext cx="5982788" cy="2869377"/>
          </a:xfrm>
          <a:prstGeom prst="rect">
            <a:avLst/>
          </a:prstGeom>
          <a:noFill/>
          <a:ln cap="flat" cmpd="sng" w="9525">
            <a:solidFill>
              <a:schemeClr val="accent1"/>
            </a:solidFill>
            <a:prstDash val="solid"/>
            <a:round/>
            <a:headEnd len="sm" w="sm" type="none"/>
            <a:tailEnd len="sm" w="sm" type="none"/>
          </a:ln>
        </p:spPr>
      </p:pic>
      <p:sp>
        <p:nvSpPr>
          <p:cNvPr id="568" name="Google Shape;568;p81"/>
          <p:cNvSpPr/>
          <p:nvPr/>
        </p:nvSpPr>
        <p:spPr>
          <a:xfrm>
            <a:off x="180702" y="1418132"/>
            <a:ext cx="118654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Synthetic methods should be designed to maximize incorporation of all materials used in the process into the final product</a:t>
            </a:r>
            <a:endParaRPr b="0" i="0" sz="1400" u="none" cap="none" strike="noStrike">
              <a:solidFill>
                <a:srgbClr val="000000"/>
              </a:solidFill>
              <a:latin typeface="Arial"/>
              <a:ea typeface="Arial"/>
              <a:cs typeface="Arial"/>
              <a:sym typeface="Arial"/>
            </a:endParaRPr>
          </a:p>
        </p:txBody>
      </p:sp>
      <p:pic>
        <p:nvPicPr>
          <p:cNvPr descr="Atom Economy | SpringerLink" id="569" name="Google Shape;569;p81"/>
          <p:cNvPicPr preferRelativeResize="0"/>
          <p:nvPr/>
        </p:nvPicPr>
        <p:blipFill rotWithShape="1">
          <a:blip r:embed="rId4">
            <a:alphaModFix/>
          </a:blip>
          <a:srcRect b="0" l="0" r="0" t="0"/>
          <a:stretch/>
        </p:blipFill>
        <p:spPr>
          <a:xfrm>
            <a:off x="6113417" y="3209986"/>
            <a:ext cx="6078583" cy="2869378"/>
          </a:xfrm>
          <a:prstGeom prst="rect">
            <a:avLst/>
          </a:prstGeom>
          <a:noFill/>
          <a:ln cap="flat" cmpd="sng" w="9525">
            <a:solidFill>
              <a:schemeClr val="accent1"/>
            </a:solidFill>
            <a:prstDash val="solid"/>
            <a:round/>
            <a:headEnd len="sm" w="sm" type="none"/>
            <a:tailEnd len="sm" w="sm" type="none"/>
          </a:ln>
        </p:spPr>
      </p:pic>
      <p:pic>
        <p:nvPicPr>
          <p:cNvPr id="570" name="Google Shape;570;p81"/>
          <p:cNvPicPr preferRelativeResize="0"/>
          <p:nvPr/>
        </p:nvPicPr>
        <p:blipFill rotWithShape="1">
          <a:blip r:embed="rId5">
            <a:alphaModFix/>
          </a:blip>
          <a:srcRect b="0" l="0" r="0" t="0"/>
          <a:stretch/>
        </p:blipFill>
        <p:spPr>
          <a:xfrm>
            <a:off x="3384383" y="2208303"/>
            <a:ext cx="5226217" cy="863189"/>
          </a:xfrm>
          <a:prstGeom prst="rect">
            <a:avLst/>
          </a:prstGeom>
          <a:noFill/>
          <a:ln>
            <a:noFill/>
          </a:ln>
        </p:spPr>
      </p:pic>
      <p:pic>
        <p:nvPicPr>
          <p:cNvPr id="571" name="Google Shape;571;p81"/>
          <p:cNvPicPr preferRelativeResize="0"/>
          <p:nvPr/>
        </p:nvPicPr>
        <p:blipFill rotWithShape="1">
          <a:blip r:embed="rId6">
            <a:alphaModFix/>
          </a:blip>
          <a:srcRect b="0" l="0" r="0" t="0"/>
          <a:stretch/>
        </p:blipFill>
        <p:spPr>
          <a:xfrm>
            <a:off x="-2749" y="0"/>
            <a:ext cx="3686475" cy="1236753"/>
          </a:xfrm>
          <a:prstGeom prst="rect">
            <a:avLst/>
          </a:prstGeom>
          <a:noFill/>
          <a:ln>
            <a:noFill/>
          </a:ln>
        </p:spPr>
      </p:pic>
      <p:pic>
        <p:nvPicPr>
          <p:cNvPr id="572" name="Google Shape;572;p81"/>
          <p:cNvPicPr preferRelativeResize="0"/>
          <p:nvPr/>
        </p:nvPicPr>
        <p:blipFill rotWithShape="1">
          <a:blip r:embed="rId7">
            <a:alphaModFix/>
          </a:blip>
          <a:srcRect b="0" l="0" r="0" t="0"/>
          <a:stretch/>
        </p:blipFill>
        <p:spPr>
          <a:xfrm>
            <a:off x="9781331" y="188126"/>
            <a:ext cx="1968001" cy="37305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578" name="Google Shape;578;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579" name="Google Shape;579;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80" name="Google Shape;580;p82"/>
          <p:cNvSpPr/>
          <p:nvPr/>
        </p:nvSpPr>
        <p:spPr>
          <a:xfrm>
            <a:off x="4940467" y="509857"/>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sp>
        <p:nvSpPr>
          <p:cNvPr id="581" name="Google Shape;581;p82"/>
          <p:cNvSpPr/>
          <p:nvPr/>
        </p:nvSpPr>
        <p:spPr>
          <a:xfrm>
            <a:off x="180702" y="1418132"/>
            <a:ext cx="118654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Synthetic methods should be designed to maximize incorporation of all materials used in the process into the final product</a:t>
            </a:r>
            <a:endParaRPr b="0" i="0" sz="1400" u="none" cap="none" strike="noStrike">
              <a:solidFill>
                <a:srgbClr val="000000"/>
              </a:solidFill>
              <a:latin typeface="Arial"/>
              <a:ea typeface="Arial"/>
              <a:cs typeface="Arial"/>
              <a:sym typeface="Arial"/>
            </a:endParaRPr>
          </a:p>
        </p:txBody>
      </p:sp>
      <p:pic>
        <p:nvPicPr>
          <p:cNvPr id="582" name="Google Shape;582;p82"/>
          <p:cNvPicPr preferRelativeResize="0"/>
          <p:nvPr/>
        </p:nvPicPr>
        <p:blipFill rotWithShape="1">
          <a:blip r:embed="rId3">
            <a:alphaModFix/>
          </a:blip>
          <a:srcRect b="0" l="0" r="0" t="0"/>
          <a:stretch/>
        </p:blipFill>
        <p:spPr>
          <a:xfrm>
            <a:off x="3384383" y="2208303"/>
            <a:ext cx="5226217" cy="863189"/>
          </a:xfrm>
          <a:prstGeom prst="rect">
            <a:avLst/>
          </a:prstGeom>
          <a:noFill/>
          <a:ln>
            <a:noFill/>
          </a:ln>
        </p:spPr>
      </p:pic>
      <p:pic>
        <p:nvPicPr>
          <p:cNvPr id="583" name="Google Shape;583;p82"/>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584" name="Google Shape;584;p82"/>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pic>
        <p:nvPicPr>
          <p:cNvPr id="585" name="Google Shape;585;p82"/>
          <p:cNvPicPr preferRelativeResize="0"/>
          <p:nvPr/>
        </p:nvPicPr>
        <p:blipFill rotWithShape="1">
          <a:blip r:embed="rId6">
            <a:alphaModFix/>
          </a:blip>
          <a:srcRect b="0" l="0" r="0" t="0"/>
          <a:stretch/>
        </p:blipFill>
        <p:spPr>
          <a:xfrm>
            <a:off x="2981633" y="3071492"/>
            <a:ext cx="6002312" cy="33385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591" name="Google Shape;591;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592" name="Google Shape;592;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93" name="Google Shape;593;p83"/>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594" name="Google Shape;594;p83"/>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595" name="Google Shape;595;p83"/>
          <p:cNvPicPr preferRelativeResize="0"/>
          <p:nvPr/>
        </p:nvPicPr>
        <p:blipFill rotWithShape="1">
          <a:blip r:embed="rId5">
            <a:alphaModFix/>
          </a:blip>
          <a:srcRect b="0" l="0" r="0" t="0"/>
          <a:stretch/>
        </p:blipFill>
        <p:spPr>
          <a:xfrm>
            <a:off x="2775285" y="1104319"/>
            <a:ext cx="7206916" cy="4997608"/>
          </a:xfrm>
          <a:prstGeom prst="rect">
            <a:avLst/>
          </a:prstGeom>
          <a:noFill/>
          <a:ln>
            <a:noFill/>
          </a:ln>
        </p:spPr>
      </p:pic>
      <p:sp>
        <p:nvSpPr>
          <p:cNvPr id="596" name="Google Shape;596;p83"/>
          <p:cNvSpPr/>
          <p:nvPr/>
        </p:nvSpPr>
        <p:spPr>
          <a:xfrm>
            <a:off x="4940467" y="509857"/>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602" name="Google Shape;602;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603" name="Google Shape;603;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04" name="Google Shape;604;p84"/>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605" name="Google Shape;605;p84"/>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606" name="Google Shape;606;p84"/>
          <p:cNvPicPr preferRelativeResize="0"/>
          <p:nvPr/>
        </p:nvPicPr>
        <p:blipFill rotWithShape="1">
          <a:blip r:embed="rId5">
            <a:alphaModFix/>
          </a:blip>
          <a:srcRect b="7446" l="0" r="0" t="0"/>
          <a:stretch/>
        </p:blipFill>
        <p:spPr>
          <a:xfrm>
            <a:off x="3581400" y="1187723"/>
            <a:ext cx="7378337" cy="5121638"/>
          </a:xfrm>
          <a:prstGeom prst="rect">
            <a:avLst/>
          </a:prstGeom>
          <a:noFill/>
          <a:ln>
            <a:noFill/>
          </a:ln>
        </p:spPr>
      </p:pic>
      <p:sp>
        <p:nvSpPr>
          <p:cNvPr id="607" name="Google Shape;607;p84"/>
          <p:cNvSpPr/>
          <p:nvPr/>
        </p:nvSpPr>
        <p:spPr>
          <a:xfrm>
            <a:off x="4940467" y="509857"/>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12/29/2022</a:t>
            </a:r>
            <a:endParaRPr/>
          </a:p>
        </p:txBody>
      </p:sp>
      <p:sp>
        <p:nvSpPr>
          <p:cNvPr id="613" name="Google Shape;613;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Manjunatha.c, Assistant Professor, Dept. Chemistry, RVCE</a:t>
            </a:r>
            <a:endParaRPr/>
          </a:p>
        </p:txBody>
      </p:sp>
      <p:sp>
        <p:nvSpPr>
          <p:cNvPr id="614" name="Google Shape;614;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15" name="Google Shape;615;p85"/>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616" name="Google Shape;616;p85"/>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617" name="Google Shape;617;p85"/>
          <p:cNvPicPr preferRelativeResize="0"/>
          <p:nvPr/>
        </p:nvPicPr>
        <p:blipFill rotWithShape="1">
          <a:blip r:embed="rId5">
            <a:alphaModFix/>
          </a:blip>
          <a:srcRect b="0" l="0" r="0" t="0"/>
          <a:stretch/>
        </p:blipFill>
        <p:spPr>
          <a:xfrm>
            <a:off x="661780" y="1048229"/>
            <a:ext cx="10858373" cy="3223325"/>
          </a:xfrm>
          <a:prstGeom prst="rect">
            <a:avLst/>
          </a:prstGeom>
          <a:noFill/>
          <a:ln>
            <a:noFill/>
          </a:ln>
        </p:spPr>
      </p:pic>
      <p:sp>
        <p:nvSpPr>
          <p:cNvPr id="618" name="Google Shape;618;p85"/>
          <p:cNvSpPr/>
          <p:nvPr/>
        </p:nvSpPr>
        <p:spPr>
          <a:xfrm>
            <a:off x="4940467" y="509857"/>
            <a:ext cx="3584123"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GC2. ATOM ECONOMY</a:t>
            </a:r>
            <a:endParaRPr b="1" i="0" sz="2400" u="none" cap="none" strike="noStrike">
              <a:solidFill>
                <a:srgbClr val="00206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141" name="Google Shape;141;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Mechanical Degradation - an overview | ScienceDirect Topics" id="142" name="Google Shape;142;p49"/>
          <p:cNvPicPr preferRelativeResize="0"/>
          <p:nvPr/>
        </p:nvPicPr>
        <p:blipFill rotWithShape="1">
          <a:blip r:embed="rId3">
            <a:alphaModFix/>
          </a:blip>
          <a:srcRect b="0" l="0" r="0" t="0"/>
          <a:stretch/>
        </p:blipFill>
        <p:spPr>
          <a:xfrm>
            <a:off x="381000" y="914400"/>
            <a:ext cx="3809628" cy="2819400"/>
          </a:xfrm>
          <a:prstGeom prst="rect">
            <a:avLst/>
          </a:prstGeom>
          <a:noFill/>
          <a:ln>
            <a:noFill/>
          </a:ln>
        </p:spPr>
      </p:pic>
      <p:pic>
        <p:nvPicPr>
          <p:cNvPr descr="Thermal-Oxidative Degradation of Polymers" id="143" name="Google Shape;143;p49"/>
          <p:cNvPicPr preferRelativeResize="0"/>
          <p:nvPr/>
        </p:nvPicPr>
        <p:blipFill rotWithShape="1">
          <a:blip r:embed="rId4">
            <a:alphaModFix/>
          </a:blip>
          <a:srcRect b="0" l="0" r="0" t="0"/>
          <a:stretch/>
        </p:blipFill>
        <p:spPr>
          <a:xfrm>
            <a:off x="5791200" y="0"/>
            <a:ext cx="5896725" cy="5553076"/>
          </a:xfrm>
          <a:prstGeom prst="rect">
            <a:avLst/>
          </a:prstGeom>
          <a:noFill/>
          <a:ln>
            <a:noFill/>
          </a:ln>
        </p:spPr>
      </p:pic>
      <p:sp>
        <p:nvSpPr>
          <p:cNvPr id="144" name="Google Shape;144;p49"/>
          <p:cNvSpPr txBox="1"/>
          <p:nvPr/>
        </p:nvSpPr>
        <p:spPr>
          <a:xfrm>
            <a:off x="762000" y="3959423"/>
            <a:ext cx="27093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Mechanical Degradation</a:t>
            </a:r>
            <a:endParaRPr b="0" i="0" sz="2000" u="none" cap="none" strike="noStrike">
              <a:solidFill>
                <a:srgbClr val="000000"/>
              </a:solidFill>
              <a:latin typeface="Times New Roman"/>
              <a:ea typeface="Times New Roman"/>
              <a:cs typeface="Times New Roman"/>
              <a:sym typeface="Times New Roman"/>
            </a:endParaRPr>
          </a:p>
        </p:txBody>
      </p:sp>
      <p:sp>
        <p:nvSpPr>
          <p:cNvPr id="145" name="Google Shape;145;p49"/>
          <p:cNvSpPr txBox="1"/>
          <p:nvPr/>
        </p:nvSpPr>
        <p:spPr>
          <a:xfrm>
            <a:off x="7682221" y="5553076"/>
            <a:ext cx="334097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Degradation through heat/light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6"/>
          <p:cNvSpPr/>
          <p:nvPr/>
        </p:nvSpPr>
        <p:spPr>
          <a:xfrm>
            <a:off x="206120" y="2656430"/>
            <a:ext cx="5802794"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Ex: Phosgene is hazardous, therefore we should replace it with a safer one.</a:t>
            </a:r>
            <a:endParaRPr b="0" i="0" sz="1400" u="none" cap="none" strike="noStrike">
              <a:solidFill>
                <a:srgbClr val="000000"/>
              </a:solidFill>
              <a:latin typeface="Arial"/>
              <a:ea typeface="Arial"/>
              <a:cs typeface="Arial"/>
              <a:sym typeface="Arial"/>
            </a:endParaRPr>
          </a:p>
        </p:txBody>
      </p:sp>
      <p:sp>
        <p:nvSpPr>
          <p:cNvPr id="624" name="Google Shape;624;p86"/>
          <p:cNvSpPr/>
          <p:nvPr/>
        </p:nvSpPr>
        <p:spPr>
          <a:xfrm>
            <a:off x="206120" y="3502928"/>
            <a:ext cx="5201902" cy="216982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Bis(trichloromethyl)carbonate (BTC, triphosgene) is a versatile compound that enables highly efficient syntheses. In addition, because of its solid state, it is a very convenient compound for small-scale phosgenations.</a:t>
            </a:r>
            <a:endParaRPr b="0" i="0" sz="1400" u="none" cap="none" strike="noStrike">
              <a:solidFill>
                <a:srgbClr val="000000"/>
              </a:solidFill>
              <a:latin typeface="Arial"/>
              <a:ea typeface="Arial"/>
              <a:cs typeface="Arial"/>
              <a:sym typeface="Arial"/>
            </a:endParaRPr>
          </a:p>
        </p:txBody>
      </p:sp>
      <p:pic>
        <p:nvPicPr>
          <p:cNvPr id="625" name="Google Shape;625;p86"/>
          <p:cNvPicPr preferRelativeResize="0"/>
          <p:nvPr/>
        </p:nvPicPr>
        <p:blipFill rotWithShape="1">
          <a:blip r:embed="rId3">
            <a:alphaModFix/>
          </a:blip>
          <a:srcRect b="0" l="0" r="0" t="0"/>
          <a:stretch/>
        </p:blipFill>
        <p:spPr>
          <a:xfrm>
            <a:off x="6440193" y="2435693"/>
            <a:ext cx="5155152" cy="4070314"/>
          </a:xfrm>
          <a:prstGeom prst="rect">
            <a:avLst/>
          </a:prstGeom>
          <a:noFill/>
          <a:ln>
            <a:noFill/>
          </a:ln>
        </p:spPr>
      </p:pic>
      <p:pic>
        <p:nvPicPr>
          <p:cNvPr id="626" name="Google Shape;626;p86"/>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627" name="Google Shape;627;p86"/>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sp>
        <p:nvSpPr>
          <p:cNvPr id="628" name="Google Shape;628;p86"/>
          <p:cNvSpPr/>
          <p:nvPr/>
        </p:nvSpPr>
        <p:spPr>
          <a:xfrm>
            <a:off x="3107517" y="1005920"/>
            <a:ext cx="7424468"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GC3. LESS HAZARDOUS CHEMICAL SYNTHESIS </a:t>
            </a:r>
            <a:endParaRPr b="1" i="0" sz="2400" u="none" cap="none" strike="noStrike">
              <a:solidFill>
                <a:srgbClr val="002060"/>
              </a:solidFill>
              <a:latin typeface="Times New Roman"/>
              <a:ea typeface="Times New Roman"/>
              <a:cs typeface="Times New Roman"/>
              <a:sym typeface="Times New Roman"/>
            </a:endParaRPr>
          </a:p>
        </p:txBody>
      </p:sp>
      <p:sp>
        <p:nvSpPr>
          <p:cNvPr id="629" name="Google Shape;629;p86"/>
          <p:cNvSpPr/>
          <p:nvPr/>
        </p:nvSpPr>
        <p:spPr>
          <a:xfrm>
            <a:off x="324393" y="1637122"/>
            <a:ext cx="1136904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Wherever practicable, synthetic methods should be designed to use and generate substances that possess little or no toxicity to human health and the environment.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87"/>
          <p:cNvPicPr preferRelativeResize="0"/>
          <p:nvPr/>
        </p:nvPicPr>
        <p:blipFill rotWithShape="1">
          <a:blip r:embed="rId3">
            <a:alphaModFix/>
          </a:blip>
          <a:srcRect b="0" l="0" r="0" t="0"/>
          <a:stretch/>
        </p:blipFill>
        <p:spPr>
          <a:xfrm>
            <a:off x="332867" y="1987197"/>
            <a:ext cx="3891091" cy="4782095"/>
          </a:xfrm>
          <a:prstGeom prst="rect">
            <a:avLst/>
          </a:prstGeom>
          <a:noFill/>
          <a:ln>
            <a:noFill/>
          </a:ln>
        </p:spPr>
      </p:pic>
      <p:pic>
        <p:nvPicPr>
          <p:cNvPr id="635" name="Google Shape;635;p87"/>
          <p:cNvPicPr preferRelativeResize="0"/>
          <p:nvPr/>
        </p:nvPicPr>
        <p:blipFill rotWithShape="1">
          <a:blip r:embed="rId4">
            <a:alphaModFix/>
          </a:blip>
          <a:srcRect b="0" l="0" r="0" t="0"/>
          <a:stretch/>
        </p:blipFill>
        <p:spPr>
          <a:xfrm>
            <a:off x="4223958" y="1987197"/>
            <a:ext cx="3905795" cy="4265082"/>
          </a:xfrm>
          <a:prstGeom prst="rect">
            <a:avLst/>
          </a:prstGeom>
          <a:noFill/>
          <a:ln>
            <a:noFill/>
          </a:ln>
        </p:spPr>
      </p:pic>
      <p:pic>
        <p:nvPicPr>
          <p:cNvPr id="636" name="Google Shape;636;p87"/>
          <p:cNvPicPr preferRelativeResize="0"/>
          <p:nvPr/>
        </p:nvPicPr>
        <p:blipFill rotWithShape="1">
          <a:blip r:embed="rId5">
            <a:alphaModFix/>
          </a:blip>
          <a:srcRect b="0" l="0" r="0" t="0"/>
          <a:stretch/>
        </p:blipFill>
        <p:spPr>
          <a:xfrm>
            <a:off x="8129753" y="1987197"/>
            <a:ext cx="3891091" cy="4773846"/>
          </a:xfrm>
          <a:prstGeom prst="rect">
            <a:avLst/>
          </a:prstGeom>
          <a:noFill/>
          <a:ln>
            <a:noFill/>
          </a:ln>
        </p:spPr>
      </p:pic>
      <p:pic>
        <p:nvPicPr>
          <p:cNvPr id="637" name="Google Shape;637;p87"/>
          <p:cNvPicPr preferRelativeResize="0"/>
          <p:nvPr/>
        </p:nvPicPr>
        <p:blipFill rotWithShape="1">
          <a:blip r:embed="rId6">
            <a:alphaModFix/>
          </a:blip>
          <a:srcRect b="0" l="0" r="0" t="0"/>
          <a:stretch/>
        </p:blipFill>
        <p:spPr>
          <a:xfrm>
            <a:off x="0" y="19401"/>
            <a:ext cx="3686475" cy="1236753"/>
          </a:xfrm>
          <a:prstGeom prst="rect">
            <a:avLst/>
          </a:prstGeom>
          <a:noFill/>
          <a:ln>
            <a:noFill/>
          </a:ln>
        </p:spPr>
      </p:pic>
      <p:pic>
        <p:nvPicPr>
          <p:cNvPr id="638" name="Google Shape;638;p87"/>
          <p:cNvPicPr preferRelativeResize="0"/>
          <p:nvPr/>
        </p:nvPicPr>
        <p:blipFill rotWithShape="1">
          <a:blip r:embed="rId7">
            <a:alphaModFix/>
          </a:blip>
          <a:srcRect b="0" l="0" r="0" t="0"/>
          <a:stretch/>
        </p:blipFill>
        <p:spPr>
          <a:xfrm>
            <a:off x="9781331" y="188126"/>
            <a:ext cx="1968001" cy="373055"/>
          </a:xfrm>
          <a:prstGeom prst="rect">
            <a:avLst/>
          </a:prstGeom>
          <a:noFill/>
          <a:ln>
            <a:noFill/>
          </a:ln>
        </p:spPr>
      </p:pic>
      <p:sp>
        <p:nvSpPr>
          <p:cNvPr id="639" name="Google Shape;639;p87"/>
          <p:cNvSpPr/>
          <p:nvPr/>
        </p:nvSpPr>
        <p:spPr>
          <a:xfrm>
            <a:off x="3843528" y="756937"/>
            <a:ext cx="5780750" cy="461665"/>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2060"/>
                </a:solidFill>
                <a:latin typeface="Times New Roman"/>
                <a:ea typeface="Times New Roman"/>
                <a:cs typeface="Times New Roman"/>
                <a:sym typeface="Times New Roman"/>
              </a:rPr>
              <a:t>GC4. DESIGNING SAFER CHEMICALS</a:t>
            </a:r>
            <a:endParaRPr b="1" i="0" sz="2400" u="none" cap="none" strike="noStrike">
              <a:solidFill>
                <a:srgbClr val="002060"/>
              </a:solidFill>
              <a:latin typeface="Times New Roman"/>
              <a:ea typeface="Times New Roman"/>
              <a:cs typeface="Times New Roman"/>
              <a:sym typeface="Times New Roman"/>
            </a:endParaRPr>
          </a:p>
        </p:txBody>
      </p:sp>
      <p:sp>
        <p:nvSpPr>
          <p:cNvPr id="640" name="Google Shape;640;p87"/>
          <p:cNvSpPr/>
          <p:nvPr/>
        </p:nvSpPr>
        <p:spPr>
          <a:xfrm>
            <a:off x="493231" y="1412564"/>
            <a:ext cx="113672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Chemical products should be designed to preserve efficacy of function while reducing toxicity.</a:t>
            </a:r>
            <a:endParaRPr b="1" i="0" sz="1400" u="none" cap="none" strike="noStrike">
              <a:solidFill>
                <a:srgbClr val="002060"/>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88"/>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646" name="Google Shape;646;p88"/>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647" name="Google Shape;647;p88"/>
          <p:cNvSpPr/>
          <p:nvPr/>
        </p:nvSpPr>
        <p:spPr>
          <a:xfrm>
            <a:off x="4329212" y="863203"/>
            <a:ext cx="29504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4. Designing safer chemicals</a:t>
            </a:r>
            <a:endParaRPr b="0" i="0" sz="1400" u="none" cap="none" strike="noStrike">
              <a:solidFill>
                <a:srgbClr val="000000"/>
              </a:solidFill>
              <a:latin typeface="Arial"/>
              <a:ea typeface="Arial"/>
              <a:cs typeface="Arial"/>
              <a:sym typeface="Arial"/>
            </a:endParaRPr>
          </a:p>
        </p:txBody>
      </p:sp>
      <p:sp>
        <p:nvSpPr>
          <p:cNvPr id="648" name="Google Shape;648;p88"/>
          <p:cNvSpPr/>
          <p:nvPr/>
        </p:nvSpPr>
        <p:spPr>
          <a:xfrm>
            <a:off x="1183699" y="1695047"/>
            <a:ext cx="1010261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Thermal Polyaspartic acid (TPA): It is a substitute for non-biodegradable polyacrylic acid (PAC).</a:t>
            </a:r>
            <a:endParaRPr b="0" i="0" sz="1400" u="none" cap="none" strike="noStrike">
              <a:solidFill>
                <a:srgbClr val="000000"/>
              </a:solidFill>
              <a:latin typeface="Arial"/>
              <a:ea typeface="Arial"/>
              <a:cs typeface="Arial"/>
              <a:sym typeface="Arial"/>
            </a:endParaRPr>
          </a:p>
        </p:txBody>
      </p:sp>
      <p:pic>
        <p:nvPicPr>
          <p:cNvPr id="649" name="Google Shape;649;p88"/>
          <p:cNvPicPr preferRelativeResize="0"/>
          <p:nvPr/>
        </p:nvPicPr>
        <p:blipFill rotWithShape="1">
          <a:blip r:embed="rId5">
            <a:alphaModFix/>
          </a:blip>
          <a:srcRect b="0" l="0" r="0" t="0"/>
          <a:stretch/>
        </p:blipFill>
        <p:spPr>
          <a:xfrm>
            <a:off x="501800" y="2366401"/>
            <a:ext cx="5302656" cy="3429097"/>
          </a:xfrm>
          <a:prstGeom prst="rect">
            <a:avLst/>
          </a:prstGeom>
          <a:noFill/>
          <a:ln>
            <a:noFill/>
          </a:ln>
        </p:spPr>
      </p:pic>
      <p:pic>
        <p:nvPicPr>
          <p:cNvPr id="650" name="Google Shape;650;p88"/>
          <p:cNvPicPr preferRelativeResize="0"/>
          <p:nvPr/>
        </p:nvPicPr>
        <p:blipFill rotWithShape="1">
          <a:blip r:embed="rId6">
            <a:alphaModFix/>
          </a:blip>
          <a:srcRect b="17967" l="14212" r="19175" t="23648"/>
          <a:stretch/>
        </p:blipFill>
        <p:spPr>
          <a:xfrm>
            <a:off x="6235004" y="2366401"/>
            <a:ext cx="3836459" cy="3362543"/>
          </a:xfrm>
          <a:prstGeom prst="rect">
            <a:avLst/>
          </a:prstGeom>
          <a:noFill/>
          <a:ln>
            <a:noFill/>
          </a:ln>
        </p:spPr>
      </p:pic>
      <p:sp>
        <p:nvSpPr>
          <p:cNvPr id="651" name="Google Shape;651;p88"/>
          <p:cNvSpPr/>
          <p:nvPr/>
        </p:nvSpPr>
        <p:spPr>
          <a:xfrm>
            <a:off x="7279700" y="5795498"/>
            <a:ext cx="222355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polyacrylic acid (PAC).</a:t>
            </a:r>
            <a:endParaRPr b="0" i="0" sz="1400" u="none" cap="none" strike="noStrike">
              <a:solidFill>
                <a:srgbClr val="000000"/>
              </a:solidFill>
              <a:latin typeface="Arial"/>
              <a:ea typeface="Arial"/>
              <a:cs typeface="Arial"/>
              <a:sym typeface="Arial"/>
            </a:endParaRPr>
          </a:p>
        </p:txBody>
      </p:sp>
      <p:sp>
        <p:nvSpPr>
          <p:cNvPr id="652" name="Google Shape;652;p88"/>
          <p:cNvSpPr/>
          <p:nvPr/>
        </p:nvSpPr>
        <p:spPr>
          <a:xfrm>
            <a:off x="1840488" y="6091147"/>
            <a:ext cx="229158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Polyaspartic acid (TPA)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89"/>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658" name="Google Shape;658;p89"/>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659" name="Google Shape;659;p89"/>
          <p:cNvSpPr/>
          <p:nvPr/>
        </p:nvSpPr>
        <p:spPr>
          <a:xfrm>
            <a:off x="2841079" y="481943"/>
            <a:ext cx="8356309"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5. Safer solvents, and auxiliaries:</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The use of auxiliary substances (e.g., solvents, separation agents, etc.) should be made unnecessary wherever possible and, innocuous when used.</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pic>
        <p:nvPicPr>
          <p:cNvPr id="660" name="Google Shape;660;p89"/>
          <p:cNvPicPr preferRelativeResize="0"/>
          <p:nvPr/>
        </p:nvPicPr>
        <p:blipFill rotWithShape="1">
          <a:blip r:embed="rId5">
            <a:alphaModFix/>
          </a:blip>
          <a:srcRect b="0" l="0" r="0" t="8694"/>
          <a:stretch/>
        </p:blipFill>
        <p:spPr>
          <a:xfrm>
            <a:off x="102436" y="1976089"/>
            <a:ext cx="3581290" cy="3606564"/>
          </a:xfrm>
          <a:prstGeom prst="rect">
            <a:avLst/>
          </a:prstGeom>
          <a:noFill/>
          <a:ln>
            <a:noFill/>
          </a:ln>
        </p:spPr>
      </p:pic>
      <p:pic>
        <p:nvPicPr>
          <p:cNvPr id="661" name="Google Shape;661;p89"/>
          <p:cNvPicPr preferRelativeResize="0"/>
          <p:nvPr/>
        </p:nvPicPr>
        <p:blipFill rotWithShape="1">
          <a:blip r:embed="rId6">
            <a:alphaModFix/>
          </a:blip>
          <a:srcRect b="0" l="0" r="0" t="0"/>
          <a:stretch/>
        </p:blipFill>
        <p:spPr>
          <a:xfrm>
            <a:off x="3994484" y="1589134"/>
            <a:ext cx="8010529" cy="480631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90"/>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667" name="Google Shape;667;p90"/>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668" name="Google Shape;668;p90"/>
          <p:cNvSpPr/>
          <p:nvPr/>
        </p:nvSpPr>
        <p:spPr>
          <a:xfrm>
            <a:off x="2841079" y="481943"/>
            <a:ext cx="8356309"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5. Safer solvents, and auxiliaries:</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The use of auxiliary substances (e.g., solvents, separation agents, etc.) should be made unnecessary wherever possible and, innocuous when used.</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pic>
        <p:nvPicPr>
          <p:cNvPr id="669" name="Google Shape;669;p90"/>
          <p:cNvPicPr preferRelativeResize="0"/>
          <p:nvPr/>
        </p:nvPicPr>
        <p:blipFill rotWithShape="1">
          <a:blip r:embed="rId5">
            <a:alphaModFix/>
          </a:blip>
          <a:srcRect b="0" l="0" r="0" t="0"/>
          <a:stretch/>
        </p:blipFill>
        <p:spPr>
          <a:xfrm>
            <a:off x="138785" y="2095763"/>
            <a:ext cx="4106643" cy="4307255"/>
          </a:xfrm>
          <a:prstGeom prst="rect">
            <a:avLst/>
          </a:prstGeom>
          <a:noFill/>
          <a:ln>
            <a:noFill/>
          </a:ln>
        </p:spPr>
      </p:pic>
      <p:pic>
        <p:nvPicPr>
          <p:cNvPr id="670" name="Google Shape;670;p90"/>
          <p:cNvPicPr preferRelativeResize="0"/>
          <p:nvPr/>
        </p:nvPicPr>
        <p:blipFill rotWithShape="1">
          <a:blip r:embed="rId6">
            <a:alphaModFix/>
          </a:blip>
          <a:srcRect b="0" l="13606" r="17714" t="0"/>
          <a:stretch/>
        </p:blipFill>
        <p:spPr>
          <a:xfrm>
            <a:off x="4732419" y="1562978"/>
            <a:ext cx="6464969" cy="507845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91"/>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676" name="Google Shape;676;p91"/>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677" name="Google Shape;677;p91"/>
          <p:cNvSpPr/>
          <p:nvPr/>
        </p:nvSpPr>
        <p:spPr>
          <a:xfrm>
            <a:off x="1203158" y="926266"/>
            <a:ext cx="1054617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Energy requirements should be recognized for their environmental and economic impacts and should be minimized. Synthetic methods should be conducted at ambient temperature and pressure</a:t>
            </a:r>
            <a:endParaRPr b="0" i="0" sz="1400" u="none" cap="none" strike="noStrike">
              <a:solidFill>
                <a:srgbClr val="000000"/>
              </a:solidFill>
              <a:latin typeface="Times New Roman"/>
              <a:ea typeface="Times New Roman"/>
              <a:cs typeface="Times New Roman"/>
              <a:sym typeface="Times New Roman"/>
            </a:endParaRPr>
          </a:p>
        </p:txBody>
      </p:sp>
      <p:pic>
        <p:nvPicPr>
          <p:cNvPr id="678" name="Google Shape;678;p91"/>
          <p:cNvPicPr preferRelativeResize="0"/>
          <p:nvPr/>
        </p:nvPicPr>
        <p:blipFill rotWithShape="1">
          <a:blip r:embed="rId5">
            <a:alphaModFix/>
          </a:blip>
          <a:srcRect b="0" l="0" r="0" t="0"/>
          <a:stretch/>
        </p:blipFill>
        <p:spPr>
          <a:xfrm>
            <a:off x="679639" y="1785678"/>
            <a:ext cx="4361508" cy="4731343"/>
          </a:xfrm>
          <a:prstGeom prst="rect">
            <a:avLst/>
          </a:prstGeom>
          <a:noFill/>
          <a:ln>
            <a:noFill/>
          </a:ln>
        </p:spPr>
      </p:pic>
      <p:pic>
        <p:nvPicPr>
          <p:cNvPr id="679" name="Google Shape;679;p91"/>
          <p:cNvPicPr preferRelativeResize="0"/>
          <p:nvPr/>
        </p:nvPicPr>
        <p:blipFill rotWithShape="1">
          <a:blip r:embed="rId6">
            <a:alphaModFix/>
          </a:blip>
          <a:srcRect b="6266" l="0" r="0" t="0"/>
          <a:stretch/>
        </p:blipFill>
        <p:spPr>
          <a:xfrm>
            <a:off x="6716949" y="1572597"/>
            <a:ext cx="4172140" cy="5157506"/>
          </a:xfrm>
          <a:prstGeom prst="rect">
            <a:avLst/>
          </a:prstGeom>
          <a:noFill/>
          <a:ln>
            <a:noFill/>
          </a:ln>
        </p:spPr>
      </p:pic>
      <p:sp>
        <p:nvSpPr>
          <p:cNvPr id="680" name="Google Shape;680;p91"/>
          <p:cNvSpPr/>
          <p:nvPr/>
        </p:nvSpPr>
        <p:spPr>
          <a:xfrm>
            <a:off x="4598423" y="124522"/>
            <a:ext cx="328391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6. Design for energy efficiency:</a:t>
            </a:r>
            <a:r>
              <a:rPr b="0" i="0" lang="en-US" sz="14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92"/>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686" name="Google Shape;686;p92"/>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687" name="Google Shape;687;p92"/>
          <p:cNvSpPr/>
          <p:nvPr/>
        </p:nvSpPr>
        <p:spPr>
          <a:xfrm>
            <a:off x="4598422" y="526511"/>
            <a:ext cx="328391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6. Design for energy efficiency:</a:t>
            </a:r>
            <a:r>
              <a:rPr b="0" i="0" lang="en-US" sz="1400" u="none" cap="none" strike="noStrike">
                <a:solidFill>
                  <a:srgbClr val="000000"/>
                </a:solidFill>
                <a:latin typeface="Times New Roman"/>
                <a:ea typeface="Times New Roman"/>
                <a:cs typeface="Times New Roman"/>
                <a:sym typeface="Times New Roman"/>
              </a:rPr>
              <a:t> </a:t>
            </a:r>
            <a:endParaRPr/>
          </a:p>
        </p:txBody>
      </p:sp>
      <p:pic>
        <p:nvPicPr>
          <p:cNvPr id="688" name="Google Shape;688;p92"/>
          <p:cNvPicPr preferRelativeResize="0"/>
          <p:nvPr/>
        </p:nvPicPr>
        <p:blipFill rotWithShape="1">
          <a:blip r:embed="rId5">
            <a:alphaModFix/>
          </a:blip>
          <a:srcRect b="0" l="0" r="0" t="0"/>
          <a:stretch/>
        </p:blipFill>
        <p:spPr>
          <a:xfrm>
            <a:off x="1760277" y="1633574"/>
            <a:ext cx="8637155" cy="4595917"/>
          </a:xfrm>
          <a:prstGeom prst="rect">
            <a:avLst/>
          </a:prstGeom>
          <a:noFill/>
          <a:ln>
            <a:noFill/>
          </a:ln>
        </p:spPr>
      </p:pic>
      <p:sp>
        <p:nvSpPr>
          <p:cNvPr id="689" name="Google Shape;689;p92"/>
          <p:cNvSpPr/>
          <p:nvPr/>
        </p:nvSpPr>
        <p:spPr>
          <a:xfrm>
            <a:off x="3226252" y="1195227"/>
            <a:ext cx="602825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Hydrazinolysis of methyl salicylate using different method</a:t>
            </a:r>
            <a:endParaRPr b="0" i="0" sz="1400" u="none" cap="none" strike="noStrike">
              <a:solidFill>
                <a:srgbClr val="000000"/>
              </a:solidFill>
              <a:latin typeface="Arial"/>
              <a:ea typeface="Arial"/>
              <a:cs typeface="Arial"/>
              <a:sym typeface="Arial"/>
            </a:endParaRPr>
          </a:p>
        </p:txBody>
      </p:sp>
      <p:sp>
        <p:nvSpPr>
          <p:cNvPr id="690" name="Google Shape;690;p92"/>
          <p:cNvSpPr/>
          <p:nvPr/>
        </p:nvSpPr>
        <p:spPr>
          <a:xfrm>
            <a:off x="7915211" y="6296818"/>
            <a:ext cx="37322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https://doi.org/10.1039/C9GC02534K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93"/>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696" name="Google Shape;696;p93"/>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697" name="Google Shape;697;p93"/>
          <p:cNvSpPr/>
          <p:nvPr/>
        </p:nvSpPr>
        <p:spPr>
          <a:xfrm>
            <a:off x="208547" y="1106450"/>
            <a:ext cx="1198345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 raw material or feedstock should be renewable rather than depleting whenever technically and economically practicable.</a:t>
            </a:r>
            <a:endParaRPr/>
          </a:p>
        </p:txBody>
      </p:sp>
      <p:sp>
        <p:nvSpPr>
          <p:cNvPr id="698" name="Google Shape;698;p93"/>
          <p:cNvSpPr/>
          <p:nvPr/>
        </p:nvSpPr>
        <p:spPr>
          <a:xfrm>
            <a:off x="4596789" y="299578"/>
            <a:ext cx="320696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7. Use of renewable feedstock:</a:t>
            </a: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pic>
        <p:nvPicPr>
          <p:cNvPr id="699" name="Google Shape;699;p93"/>
          <p:cNvPicPr preferRelativeResize="0"/>
          <p:nvPr/>
        </p:nvPicPr>
        <p:blipFill rotWithShape="1">
          <a:blip r:embed="rId5">
            <a:alphaModFix/>
          </a:blip>
          <a:srcRect b="0" l="0" r="0" t="0"/>
          <a:stretch/>
        </p:blipFill>
        <p:spPr>
          <a:xfrm>
            <a:off x="6609667" y="2021051"/>
            <a:ext cx="5582333" cy="3870960"/>
          </a:xfrm>
          <a:prstGeom prst="rect">
            <a:avLst/>
          </a:prstGeom>
          <a:noFill/>
          <a:ln>
            <a:noFill/>
          </a:ln>
        </p:spPr>
      </p:pic>
      <p:pic>
        <p:nvPicPr>
          <p:cNvPr id="700" name="Google Shape;700;p93"/>
          <p:cNvPicPr preferRelativeResize="0"/>
          <p:nvPr/>
        </p:nvPicPr>
        <p:blipFill rotWithShape="1">
          <a:blip r:embed="rId6">
            <a:alphaModFix/>
          </a:blip>
          <a:srcRect b="0" l="0" r="0" t="0"/>
          <a:stretch/>
        </p:blipFill>
        <p:spPr>
          <a:xfrm>
            <a:off x="-2749" y="2743200"/>
            <a:ext cx="5707513" cy="164376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94"/>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706" name="Google Shape;706;p94"/>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707" name="Google Shape;707;p94"/>
          <p:cNvPicPr preferRelativeResize="0"/>
          <p:nvPr/>
        </p:nvPicPr>
        <p:blipFill rotWithShape="1">
          <a:blip r:embed="rId5">
            <a:alphaModFix/>
          </a:blip>
          <a:srcRect b="0" l="0" r="0" t="0"/>
          <a:stretch/>
        </p:blipFill>
        <p:spPr>
          <a:xfrm>
            <a:off x="109704" y="1337469"/>
            <a:ext cx="5090093" cy="2292835"/>
          </a:xfrm>
          <a:prstGeom prst="rect">
            <a:avLst/>
          </a:prstGeom>
          <a:noFill/>
          <a:ln>
            <a:noFill/>
          </a:ln>
        </p:spPr>
      </p:pic>
      <p:pic>
        <p:nvPicPr>
          <p:cNvPr id="708" name="Google Shape;708;p94"/>
          <p:cNvPicPr preferRelativeResize="0"/>
          <p:nvPr/>
        </p:nvPicPr>
        <p:blipFill rotWithShape="1">
          <a:blip r:embed="rId6">
            <a:alphaModFix/>
          </a:blip>
          <a:srcRect b="0" l="0" r="0" t="0"/>
          <a:stretch/>
        </p:blipFill>
        <p:spPr>
          <a:xfrm>
            <a:off x="5429141" y="3302759"/>
            <a:ext cx="6762860" cy="3555242"/>
          </a:xfrm>
          <a:prstGeom prst="rect">
            <a:avLst/>
          </a:prstGeom>
          <a:noFill/>
          <a:ln>
            <a:noFill/>
          </a:ln>
        </p:spPr>
      </p:pic>
      <p:sp>
        <p:nvSpPr>
          <p:cNvPr id="709" name="Google Shape;709;p94"/>
          <p:cNvSpPr/>
          <p:nvPr/>
        </p:nvSpPr>
        <p:spPr>
          <a:xfrm>
            <a:off x="394387" y="4213325"/>
            <a:ext cx="45207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https://doi.org/10.1016/j.fuproc.2019.106202</a:t>
            </a:r>
            <a:endParaRPr b="0" i="0" sz="1400" u="none" cap="none" strike="noStrike">
              <a:solidFill>
                <a:srgbClr val="000000"/>
              </a:solidFill>
              <a:latin typeface="Arial"/>
              <a:ea typeface="Arial"/>
              <a:cs typeface="Arial"/>
              <a:sym typeface="Arial"/>
            </a:endParaRPr>
          </a:p>
        </p:txBody>
      </p:sp>
      <p:sp>
        <p:nvSpPr>
          <p:cNvPr id="710" name="Google Shape;710;p94"/>
          <p:cNvSpPr/>
          <p:nvPr/>
        </p:nvSpPr>
        <p:spPr>
          <a:xfrm>
            <a:off x="4596789" y="299578"/>
            <a:ext cx="320696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7. Use of renewable feedstock:</a:t>
            </a: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95"/>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716" name="Google Shape;716;p95"/>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717" name="Google Shape;717;p95"/>
          <p:cNvSpPr/>
          <p:nvPr/>
        </p:nvSpPr>
        <p:spPr>
          <a:xfrm>
            <a:off x="94144" y="1236753"/>
            <a:ext cx="116551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Unnecessary derivatization (use of blocking groups, protection/deprotection, temporary modification of physical/chemical processes) should be minimized or avoided if possible, because such steps require additional reagents and can generate waste</a:t>
            </a:r>
            <a:endParaRPr b="0" i="0" sz="1400" u="none" cap="none" strike="noStrike">
              <a:solidFill>
                <a:srgbClr val="000000"/>
              </a:solidFill>
              <a:latin typeface="Arial"/>
              <a:ea typeface="Arial"/>
              <a:cs typeface="Arial"/>
              <a:sym typeface="Arial"/>
            </a:endParaRPr>
          </a:p>
        </p:txBody>
      </p:sp>
      <p:sp>
        <p:nvSpPr>
          <p:cNvPr id="718" name="Google Shape;718;p95"/>
          <p:cNvSpPr/>
          <p:nvPr/>
        </p:nvSpPr>
        <p:spPr>
          <a:xfrm>
            <a:off x="5003393" y="191849"/>
            <a:ext cx="24160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8. Reduce derivatives</a:t>
            </a: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pic>
        <p:nvPicPr>
          <p:cNvPr id="719" name="Google Shape;719;p95"/>
          <p:cNvPicPr preferRelativeResize="0"/>
          <p:nvPr/>
        </p:nvPicPr>
        <p:blipFill rotWithShape="1">
          <a:blip r:embed="rId5">
            <a:alphaModFix/>
          </a:blip>
          <a:srcRect b="0" l="0" r="0" t="0"/>
          <a:stretch/>
        </p:blipFill>
        <p:spPr>
          <a:xfrm>
            <a:off x="236846" y="2323381"/>
            <a:ext cx="11131739" cy="1855290"/>
          </a:xfrm>
          <a:prstGeom prst="rect">
            <a:avLst/>
          </a:prstGeom>
          <a:noFill/>
          <a:ln>
            <a:noFill/>
          </a:ln>
        </p:spPr>
      </p:pic>
      <p:sp>
        <p:nvSpPr>
          <p:cNvPr id="720" name="Google Shape;720;p95"/>
          <p:cNvSpPr/>
          <p:nvPr/>
        </p:nvSpPr>
        <p:spPr>
          <a:xfrm>
            <a:off x="832513" y="4339988"/>
            <a:ext cx="10099343"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This example of a selective reaction uses a protecting group, but this requires 3 steps to only make 1 change. Instead, we can eliminate the need for protecting groups by designing new and more selective reactions that are much more efficient.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151" name="Google Shape;151;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pic>
        <p:nvPicPr>
          <p:cNvPr id="152" name="Google Shape;152;p50"/>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153" name="Google Shape;153;p50"/>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154" name="Google Shape;154;p50"/>
          <p:cNvSpPr txBox="1"/>
          <p:nvPr/>
        </p:nvSpPr>
        <p:spPr>
          <a:xfrm>
            <a:off x="4383788" y="374653"/>
            <a:ext cx="3675996" cy="873760"/>
          </a:xfrm>
          <a:prstGeom prst="rect">
            <a:avLst/>
          </a:prstGeom>
          <a:gradFill>
            <a:gsLst>
              <a:gs pos="0">
                <a:srgbClr val="FFED74"/>
              </a:gs>
              <a:gs pos="35000">
                <a:srgbClr val="FFF09F"/>
              </a:gs>
              <a:gs pos="100000">
                <a:srgbClr val="FFF9D6"/>
              </a:gs>
            </a:gsLst>
            <a:lin ang="16200000" scaled="0"/>
          </a:gradFill>
          <a:ln cap="flat" cmpd="sng" w="9525">
            <a:solidFill>
              <a:srgbClr val="FFBE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41958"/>
              <a:buFont typeface="Calibri"/>
              <a:buNone/>
            </a:pPr>
            <a:r>
              <a:rPr b="0" i="0" lang="en-US" sz="4400" u="none" cap="none" strike="noStrike">
                <a:solidFill>
                  <a:schemeClr val="dk1"/>
                </a:solidFill>
                <a:latin typeface="Calibri"/>
                <a:ea typeface="Calibri"/>
                <a:cs typeface="Calibri"/>
                <a:sym typeface="Calibri"/>
              </a:rPr>
              <a:t>Biodegradation</a:t>
            </a:r>
            <a:endParaRPr b="0" i="0" sz="4400" u="none" cap="none" strike="noStrike">
              <a:solidFill>
                <a:schemeClr val="dk1"/>
              </a:solidFill>
              <a:latin typeface="Calibri"/>
              <a:ea typeface="Calibri"/>
              <a:cs typeface="Calibri"/>
              <a:sym typeface="Calibri"/>
            </a:endParaRPr>
          </a:p>
        </p:txBody>
      </p:sp>
      <p:sp>
        <p:nvSpPr>
          <p:cNvPr id="155" name="Google Shape;155;p50"/>
          <p:cNvSpPr txBox="1"/>
          <p:nvPr/>
        </p:nvSpPr>
        <p:spPr>
          <a:xfrm>
            <a:off x="688174" y="1801095"/>
            <a:ext cx="10077157" cy="3654083"/>
          </a:xfrm>
          <a:prstGeom prst="rect">
            <a:avLst/>
          </a:prstGeom>
          <a:solidFill>
            <a:schemeClr val="lt1"/>
          </a:solidFill>
          <a:ln cap="flat" cmpd="sng" w="25400">
            <a:solidFill>
              <a:schemeClr val="accent4"/>
            </a:solidFill>
            <a:prstDash val="solid"/>
            <a:round/>
            <a:headEnd len="sm" w="sm" type="none"/>
            <a:tailEnd len="sm" w="sm" type="none"/>
          </a:ln>
        </p:spPr>
        <p:txBody>
          <a:bodyPr anchorCtr="0" anchor="t" bIns="45700" lIns="91425" spcFirstLastPara="1" rIns="91425" wrap="square" tIns="45700">
            <a:normAutofit fontScale="92500" lnSpcReduction="20000"/>
          </a:bodyPr>
          <a:lstStyle/>
          <a:p>
            <a:pPr indent="-342900" lvl="0" marL="342900" marR="0" rtl="0" algn="just">
              <a:lnSpc>
                <a:spcPct val="90000"/>
              </a:lnSpc>
              <a:spcBef>
                <a:spcPts val="1000"/>
              </a:spcBef>
              <a:spcAft>
                <a:spcPts val="0"/>
              </a:spcAft>
              <a:buClr>
                <a:schemeClr val="dk1"/>
              </a:buClr>
              <a:buSzPct val="69498"/>
              <a:buFont typeface="Arial"/>
              <a:buChar char="•"/>
            </a:pPr>
            <a:r>
              <a:rPr b="0" i="0" lang="en-US" sz="2800" u="none" cap="none" strike="noStrike">
                <a:solidFill>
                  <a:schemeClr val="dk1"/>
                </a:solidFill>
                <a:latin typeface="Calibri"/>
                <a:ea typeface="Calibri"/>
                <a:cs typeface="Calibri"/>
                <a:sym typeface="Calibri"/>
              </a:rPr>
              <a:t>Initiated by enzymes – hydrolase (phosphatases, esterases, protease</a:t>
            </a:r>
            <a:endParaRPr/>
          </a:p>
          <a:p>
            <a:pPr indent="-342900" lvl="0" marL="342900" marR="0" rtl="0" algn="just">
              <a:lnSpc>
                <a:spcPct val="90000"/>
              </a:lnSpc>
              <a:spcBef>
                <a:spcPts val="1000"/>
              </a:spcBef>
              <a:spcAft>
                <a:spcPts val="0"/>
              </a:spcAft>
              <a:buClr>
                <a:schemeClr val="dk1"/>
              </a:buClr>
              <a:buSzPct val="69498"/>
              <a:buFont typeface="Arial"/>
              <a:buChar char="•"/>
            </a:pPr>
            <a:r>
              <a:rPr b="0" i="0" lang="en-US" sz="2800" u="none" cap="none" strike="noStrike">
                <a:solidFill>
                  <a:schemeClr val="dk1"/>
                </a:solidFill>
                <a:latin typeface="Calibri"/>
                <a:ea typeface="Calibri"/>
                <a:cs typeface="Calibri"/>
                <a:sym typeface="Calibri"/>
              </a:rPr>
              <a:t>Polymers breaks down to monomers, dimers and oligomers</a:t>
            </a:r>
            <a:endParaRPr/>
          </a:p>
          <a:p>
            <a:pPr indent="-342900" lvl="0" marL="342900" marR="0" rtl="0" algn="just">
              <a:lnSpc>
                <a:spcPct val="90000"/>
              </a:lnSpc>
              <a:spcBef>
                <a:spcPts val="1000"/>
              </a:spcBef>
              <a:spcAft>
                <a:spcPts val="0"/>
              </a:spcAft>
              <a:buClr>
                <a:schemeClr val="dk1"/>
              </a:buClr>
              <a:buSzPct val="69498"/>
              <a:buFont typeface="Arial"/>
              <a:buChar char="•"/>
            </a:pPr>
            <a:r>
              <a:rPr b="0" i="0" lang="en-US" sz="2800" u="none" cap="none" strike="noStrike">
                <a:solidFill>
                  <a:schemeClr val="dk1"/>
                </a:solidFill>
                <a:latin typeface="Calibri"/>
                <a:ea typeface="Calibri"/>
                <a:cs typeface="Calibri"/>
                <a:sym typeface="Calibri"/>
              </a:rPr>
              <a:t>Initiated by acids/peroxides</a:t>
            </a:r>
            <a:endParaRPr/>
          </a:p>
          <a:p>
            <a:pPr indent="-342900" lvl="0" marL="342900" marR="0" rtl="0" algn="just">
              <a:lnSpc>
                <a:spcPct val="90000"/>
              </a:lnSpc>
              <a:spcBef>
                <a:spcPts val="1000"/>
              </a:spcBef>
              <a:spcAft>
                <a:spcPts val="0"/>
              </a:spcAft>
              <a:buClr>
                <a:schemeClr val="dk1"/>
              </a:buClr>
              <a:buSzPct val="69498"/>
              <a:buFont typeface="Arial"/>
              <a:buChar char="•"/>
            </a:pPr>
            <a:r>
              <a:rPr b="0" i="0" lang="en-US" sz="2800" u="none" cap="none" strike="noStrike">
                <a:solidFill>
                  <a:schemeClr val="dk1"/>
                </a:solidFill>
                <a:latin typeface="Calibri"/>
                <a:ea typeface="Calibri"/>
                <a:cs typeface="Calibri"/>
                <a:sym typeface="Calibri"/>
              </a:rPr>
              <a:t>Enzymes are specific to attack various bonding sites </a:t>
            </a:r>
            <a:endParaRPr/>
          </a:p>
          <a:p>
            <a:pPr indent="-342900" lvl="0" marL="457200" marR="0" rtl="0" algn="just">
              <a:lnSpc>
                <a:spcPct val="90000"/>
              </a:lnSpc>
              <a:spcBef>
                <a:spcPts val="1000"/>
              </a:spcBef>
              <a:spcAft>
                <a:spcPts val="0"/>
              </a:spcAft>
              <a:buClr>
                <a:schemeClr val="dk1"/>
              </a:buClr>
              <a:buSzPct val="69498"/>
              <a:buFont typeface="Noto Sans Symbols"/>
              <a:buChar char="❑"/>
            </a:pPr>
            <a:r>
              <a:rPr b="0" i="0" lang="en-US" sz="2800" u="none" cap="none" strike="noStrike">
                <a:solidFill>
                  <a:schemeClr val="dk1"/>
                </a:solidFill>
                <a:latin typeface="Calibri"/>
                <a:ea typeface="Calibri"/>
                <a:cs typeface="Calibri"/>
                <a:sym typeface="Calibri"/>
              </a:rPr>
              <a:t>      -C-C- bonds : Oxaloacetase</a:t>
            </a:r>
            <a:endParaRPr b="0" i="0" sz="2800" u="none" cap="none" strike="noStrike">
              <a:solidFill>
                <a:schemeClr val="dk1"/>
              </a:solidFill>
              <a:latin typeface="Calibri"/>
              <a:ea typeface="Calibri"/>
              <a:cs typeface="Calibri"/>
              <a:sym typeface="Calibri"/>
            </a:endParaRPr>
          </a:p>
          <a:p>
            <a:pPr indent="-342900" lvl="0" marL="457200" marR="0" rtl="0" algn="just">
              <a:lnSpc>
                <a:spcPct val="90000"/>
              </a:lnSpc>
              <a:spcBef>
                <a:spcPts val="1000"/>
              </a:spcBef>
              <a:spcAft>
                <a:spcPts val="0"/>
              </a:spcAft>
              <a:buClr>
                <a:schemeClr val="dk1"/>
              </a:buClr>
              <a:buSzPct val="64864"/>
              <a:buFont typeface="Noto Sans Symbols"/>
              <a:buChar char="❑"/>
            </a:pPr>
            <a:r>
              <a:rPr b="0" i="0" lang="en-US" sz="3000" u="none" cap="none" strike="noStrike">
                <a:solidFill>
                  <a:schemeClr val="dk1"/>
                </a:solidFill>
                <a:latin typeface="Calibri"/>
                <a:ea typeface="Calibri"/>
                <a:cs typeface="Calibri"/>
                <a:sym typeface="Calibri"/>
              </a:rPr>
              <a:t> 	-C-O- bonds : Esterase</a:t>
            </a:r>
            <a:endParaRPr/>
          </a:p>
          <a:p>
            <a:pPr indent="-342900" lvl="0" marL="457200" marR="0" rtl="0" algn="just">
              <a:lnSpc>
                <a:spcPct val="90000"/>
              </a:lnSpc>
              <a:spcBef>
                <a:spcPts val="1000"/>
              </a:spcBef>
              <a:spcAft>
                <a:spcPts val="0"/>
              </a:spcAft>
              <a:buClr>
                <a:schemeClr val="dk1"/>
              </a:buClr>
              <a:buSzPct val="69498"/>
              <a:buFont typeface="Noto Sans Symbols"/>
              <a:buChar char="❑"/>
            </a:pPr>
            <a:r>
              <a:rPr b="0" i="0" lang="en-US" sz="2800" u="none" cap="none" strike="noStrike">
                <a:solidFill>
                  <a:schemeClr val="dk1"/>
                </a:solidFill>
                <a:latin typeface="Calibri"/>
                <a:ea typeface="Calibri"/>
                <a:cs typeface="Calibri"/>
                <a:sym typeface="Calibri"/>
              </a:rPr>
              <a:t>      -C-N- bonds: Asparaginase</a:t>
            </a:r>
            <a:endParaRPr b="0" i="0" sz="2800" u="none" cap="none" strike="noStrike">
              <a:solidFill>
                <a:schemeClr val="dk1"/>
              </a:solidFill>
              <a:latin typeface="Calibri"/>
              <a:ea typeface="Calibri"/>
              <a:cs typeface="Calibri"/>
              <a:sym typeface="Calibri"/>
            </a:endParaRPr>
          </a:p>
          <a:p>
            <a:pPr indent="-342900" lvl="0" marL="457200" marR="0" rtl="0" algn="just">
              <a:lnSpc>
                <a:spcPct val="90000"/>
              </a:lnSpc>
              <a:spcBef>
                <a:spcPts val="1000"/>
              </a:spcBef>
              <a:spcAft>
                <a:spcPts val="0"/>
              </a:spcAft>
              <a:buClr>
                <a:schemeClr val="dk1"/>
              </a:buClr>
              <a:buSzPct val="69498"/>
              <a:buFont typeface="Noto Sans Symbols"/>
              <a:buChar char="❑"/>
            </a:pPr>
            <a:r>
              <a:rPr b="0" i="0" lang="en-US" sz="2800" u="none" cap="none" strike="noStrike">
                <a:solidFill>
                  <a:schemeClr val="dk1"/>
                </a:solidFill>
                <a:latin typeface="Calibri"/>
                <a:ea typeface="Calibri"/>
                <a:cs typeface="Calibri"/>
                <a:sym typeface="Calibri"/>
              </a:rPr>
              <a:t>      -P-N- bonds: Phosphoamidase</a:t>
            </a:r>
            <a:endParaRPr b="0" i="0" sz="2800" u="none" cap="none" strike="noStrike">
              <a:solidFill>
                <a:schemeClr val="dk1"/>
              </a:solidFill>
              <a:latin typeface="Calibri"/>
              <a:ea typeface="Calibri"/>
              <a:cs typeface="Calibri"/>
              <a:sym typeface="Calibri"/>
            </a:endParaRPr>
          </a:p>
          <a:p>
            <a:pPr indent="-228600" lvl="0" marL="342900" marR="0" rtl="0" algn="just">
              <a:lnSpc>
                <a:spcPct val="90000"/>
              </a:lnSpc>
              <a:spcBef>
                <a:spcPts val="1000"/>
              </a:spcBef>
              <a:spcAft>
                <a:spcPts val="0"/>
              </a:spcAft>
              <a:buClr>
                <a:schemeClr val="dk1"/>
              </a:buClr>
              <a:buSzPct val="69498"/>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96"/>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726" name="Google Shape;726;p96"/>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727" name="Google Shape;727;p96"/>
          <p:cNvSpPr/>
          <p:nvPr/>
        </p:nvSpPr>
        <p:spPr>
          <a:xfrm>
            <a:off x="2747749" y="1052087"/>
            <a:ext cx="80339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Catalytic reagents (as selective as possible) are superior to stoichiometric reagents</a:t>
            </a:r>
            <a:endParaRPr b="0" i="0" sz="1400" u="none" cap="none" strike="noStrike">
              <a:solidFill>
                <a:srgbClr val="000000"/>
              </a:solidFill>
              <a:latin typeface="Arial"/>
              <a:ea typeface="Arial"/>
              <a:cs typeface="Arial"/>
              <a:sym typeface="Arial"/>
            </a:endParaRPr>
          </a:p>
        </p:txBody>
      </p:sp>
      <p:sp>
        <p:nvSpPr>
          <p:cNvPr id="728" name="Google Shape;728;p96"/>
          <p:cNvSpPr/>
          <p:nvPr/>
        </p:nvSpPr>
        <p:spPr>
          <a:xfrm>
            <a:off x="5310079" y="618376"/>
            <a:ext cx="144783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9. Catalysis:</a:t>
            </a: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pic>
        <p:nvPicPr>
          <p:cNvPr id="729" name="Google Shape;729;p96"/>
          <p:cNvPicPr preferRelativeResize="0"/>
          <p:nvPr/>
        </p:nvPicPr>
        <p:blipFill rotWithShape="1">
          <a:blip r:embed="rId5">
            <a:alphaModFix/>
          </a:blip>
          <a:srcRect b="0" l="0" r="0" t="0"/>
          <a:stretch/>
        </p:blipFill>
        <p:spPr>
          <a:xfrm>
            <a:off x="2747749" y="2039795"/>
            <a:ext cx="6640389" cy="422452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97"/>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735" name="Google Shape;735;p97"/>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736" name="Google Shape;736;p97"/>
          <p:cNvPicPr preferRelativeResize="0"/>
          <p:nvPr/>
        </p:nvPicPr>
        <p:blipFill rotWithShape="1">
          <a:blip r:embed="rId5">
            <a:alphaModFix/>
          </a:blip>
          <a:srcRect b="0" l="0" r="0" t="0"/>
          <a:stretch/>
        </p:blipFill>
        <p:spPr>
          <a:xfrm>
            <a:off x="1990782" y="1236753"/>
            <a:ext cx="8341937" cy="4764028"/>
          </a:xfrm>
          <a:prstGeom prst="rect">
            <a:avLst/>
          </a:prstGeom>
          <a:noFill/>
          <a:ln>
            <a:noFill/>
          </a:ln>
        </p:spPr>
      </p:pic>
      <p:sp>
        <p:nvSpPr>
          <p:cNvPr id="737" name="Google Shape;737;p97"/>
          <p:cNvSpPr/>
          <p:nvPr/>
        </p:nvSpPr>
        <p:spPr>
          <a:xfrm>
            <a:off x="5310079" y="618376"/>
            <a:ext cx="144783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9. Catalysis:</a:t>
            </a: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98"/>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743" name="Google Shape;743;p98"/>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744" name="Google Shape;744;p98"/>
          <p:cNvSpPr/>
          <p:nvPr/>
        </p:nvSpPr>
        <p:spPr>
          <a:xfrm>
            <a:off x="955344" y="1122865"/>
            <a:ext cx="1123665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Chemical products should be designed so that at the end of their function they break down into harmless degradation products and do not persist in the environment.</a:t>
            </a:r>
            <a:endParaRPr/>
          </a:p>
        </p:txBody>
      </p:sp>
      <p:sp>
        <p:nvSpPr>
          <p:cNvPr id="745" name="Google Shape;745;p98"/>
          <p:cNvSpPr/>
          <p:nvPr/>
        </p:nvSpPr>
        <p:spPr>
          <a:xfrm>
            <a:off x="4926328" y="561181"/>
            <a:ext cx="29312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10. Design for degradation:</a:t>
            </a: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
        <p:nvSpPr>
          <p:cNvPr id="746" name="Google Shape;746;p98"/>
          <p:cNvSpPr/>
          <p:nvPr/>
        </p:nvSpPr>
        <p:spPr>
          <a:xfrm>
            <a:off x="286603" y="3004234"/>
            <a:ext cx="4339988" cy="2031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Systematically designed and characterized a series of fully degradable diketopyrrolopyrrole-based polymers with engineered sidechains to investigate the impact of several molecular design parameters on the degradation lifetimes of these polymers.</a:t>
            </a:r>
            <a:endParaRPr b="0" i="0" sz="1400" u="none" cap="none" strike="noStrike">
              <a:solidFill>
                <a:srgbClr val="000000"/>
              </a:solidFill>
              <a:latin typeface="Arial"/>
              <a:ea typeface="Arial"/>
              <a:cs typeface="Arial"/>
              <a:sym typeface="Arial"/>
            </a:endParaRPr>
          </a:p>
        </p:txBody>
      </p:sp>
      <p:pic>
        <p:nvPicPr>
          <p:cNvPr id="747" name="Google Shape;747;p98"/>
          <p:cNvPicPr preferRelativeResize="0"/>
          <p:nvPr/>
        </p:nvPicPr>
        <p:blipFill rotWithShape="1">
          <a:blip r:embed="rId5">
            <a:alphaModFix/>
          </a:blip>
          <a:srcRect b="0" l="0" r="0" t="0"/>
          <a:stretch/>
        </p:blipFill>
        <p:spPr>
          <a:xfrm>
            <a:off x="5076453" y="2053378"/>
            <a:ext cx="6568399" cy="3501720"/>
          </a:xfrm>
          <a:prstGeom prst="rect">
            <a:avLst/>
          </a:prstGeom>
          <a:noFill/>
          <a:ln>
            <a:noFill/>
          </a:ln>
        </p:spPr>
      </p:pic>
      <p:sp>
        <p:nvSpPr>
          <p:cNvPr id="748" name="Google Shape;748;p98"/>
          <p:cNvSpPr/>
          <p:nvPr/>
        </p:nvSpPr>
        <p:spPr>
          <a:xfrm>
            <a:off x="6121625" y="6083068"/>
            <a:ext cx="37274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https://doi.org/10.1021/jacs.1c12845</a:t>
            </a:r>
            <a:endParaRPr b="0" i="0" sz="1400" u="none" cap="none" strike="noStrike">
              <a:solidFill>
                <a:srgbClr val="000000"/>
              </a:solidFill>
              <a:latin typeface="Arial"/>
              <a:ea typeface="Arial"/>
              <a:cs typeface="Arial"/>
              <a:sym typeface="Arial"/>
            </a:endParaRPr>
          </a:p>
        </p:txBody>
      </p:sp>
      <p:sp>
        <p:nvSpPr>
          <p:cNvPr id="749" name="Google Shape;749;p98"/>
          <p:cNvSpPr/>
          <p:nvPr/>
        </p:nvSpPr>
        <p:spPr>
          <a:xfrm>
            <a:off x="463873" y="2471791"/>
            <a:ext cx="25491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Polymer semiconductors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99"/>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755" name="Google Shape;755;p99"/>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756" name="Google Shape;756;p99"/>
          <p:cNvSpPr/>
          <p:nvPr/>
        </p:nvSpPr>
        <p:spPr>
          <a:xfrm>
            <a:off x="450376" y="1236753"/>
            <a:ext cx="1174162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Analytical methodologies need to be further developed to allow for real-time, in-process monitoring and control prior to the formation of hazardous substances</a:t>
            </a:r>
            <a:endParaRPr b="0" i="0" sz="1400" u="none" cap="none" strike="noStrike">
              <a:solidFill>
                <a:srgbClr val="000000"/>
              </a:solidFill>
              <a:latin typeface="Times New Roman"/>
              <a:ea typeface="Times New Roman"/>
              <a:cs typeface="Times New Roman"/>
              <a:sym typeface="Times New Roman"/>
            </a:endParaRPr>
          </a:p>
        </p:txBody>
      </p:sp>
      <p:sp>
        <p:nvSpPr>
          <p:cNvPr id="757" name="Google Shape;757;p99"/>
          <p:cNvSpPr/>
          <p:nvPr/>
        </p:nvSpPr>
        <p:spPr>
          <a:xfrm>
            <a:off x="4191000" y="857389"/>
            <a:ext cx="48635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11. Real-time analysis for pollution prevention: </a:t>
            </a:r>
            <a:endParaRPr b="0" i="0" sz="1400" u="none" cap="none" strike="noStrike">
              <a:solidFill>
                <a:srgbClr val="000000"/>
              </a:solidFill>
              <a:latin typeface="Arial"/>
              <a:ea typeface="Arial"/>
              <a:cs typeface="Arial"/>
              <a:sym typeface="Arial"/>
            </a:endParaRPr>
          </a:p>
        </p:txBody>
      </p:sp>
      <p:pic>
        <p:nvPicPr>
          <p:cNvPr id="758" name="Google Shape;758;p99"/>
          <p:cNvPicPr preferRelativeResize="0"/>
          <p:nvPr/>
        </p:nvPicPr>
        <p:blipFill rotWithShape="1">
          <a:blip r:embed="rId5">
            <a:alphaModFix/>
          </a:blip>
          <a:srcRect b="0" l="0" r="0" t="0"/>
          <a:stretch/>
        </p:blipFill>
        <p:spPr>
          <a:xfrm>
            <a:off x="2732110" y="1559918"/>
            <a:ext cx="6043400" cy="483472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100"/>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764" name="Google Shape;764;p100"/>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765" name="Google Shape;765;p100"/>
          <p:cNvSpPr/>
          <p:nvPr/>
        </p:nvSpPr>
        <p:spPr>
          <a:xfrm>
            <a:off x="1173707" y="1236753"/>
            <a:ext cx="1071210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Substances and the form of a substance used in a chemical process should be chosen to minimize the potential for chemical accidents, including releases, explosions, and fires.</a:t>
            </a:r>
            <a:endParaRPr b="0" i="0" sz="1400" u="none" cap="none" strike="noStrike">
              <a:solidFill>
                <a:srgbClr val="000000"/>
              </a:solidFill>
              <a:latin typeface="Times New Roman"/>
              <a:ea typeface="Times New Roman"/>
              <a:cs typeface="Times New Roman"/>
              <a:sym typeface="Times New Roman"/>
            </a:endParaRPr>
          </a:p>
        </p:txBody>
      </p:sp>
      <p:sp>
        <p:nvSpPr>
          <p:cNvPr id="766" name="Google Shape;766;p100"/>
          <p:cNvSpPr/>
          <p:nvPr/>
        </p:nvSpPr>
        <p:spPr>
          <a:xfrm>
            <a:off x="3936780" y="618376"/>
            <a:ext cx="54835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12. Inherently safer chemistry for accident prevention</a:t>
            </a:r>
            <a:endParaRPr b="0" i="0" sz="1400" u="none" cap="none" strike="noStrike">
              <a:solidFill>
                <a:srgbClr val="000000"/>
              </a:solidFill>
              <a:latin typeface="Arial"/>
              <a:ea typeface="Arial"/>
              <a:cs typeface="Arial"/>
              <a:sym typeface="Arial"/>
            </a:endParaRPr>
          </a:p>
        </p:txBody>
      </p:sp>
      <p:pic>
        <p:nvPicPr>
          <p:cNvPr id="767" name="Google Shape;767;p100"/>
          <p:cNvPicPr preferRelativeResize="0"/>
          <p:nvPr/>
        </p:nvPicPr>
        <p:blipFill rotWithShape="1">
          <a:blip r:embed="rId5">
            <a:alphaModFix/>
          </a:blip>
          <a:srcRect b="0" l="0" r="0" t="0"/>
          <a:stretch/>
        </p:blipFill>
        <p:spPr>
          <a:xfrm>
            <a:off x="126575" y="2473505"/>
            <a:ext cx="6690704" cy="3763521"/>
          </a:xfrm>
          <a:prstGeom prst="rect">
            <a:avLst/>
          </a:prstGeom>
          <a:noFill/>
          <a:ln>
            <a:noFill/>
          </a:ln>
        </p:spPr>
      </p:pic>
      <p:pic>
        <p:nvPicPr>
          <p:cNvPr id="768" name="Google Shape;768;p100"/>
          <p:cNvPicPr preferRelativeResize="0"/>
          <p:nvPr/>
        </p:nvPicPr>
        <p:blipFill rotWithShape="1">
          <a:blip r:embed="rId6">
            <a:alphaModFix/>
          </a:blip>
          <a:srcRect b="0" l="0" r="0" t="0"/>
          <a:stretch/>
        </p:blipFill>
        <p:spPr>
          <a:xfrm>
            <a:off x="6574807" y="2473506"/>
            <a:ext cx="5617194" cy="376352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1"/>
          <p:cNvSpPr txBox="1"/>
          <p:nvPr/>
        </p:nvSpPr>
        <p:spPr>
          <a:xfrm>
            <a:off x="4915850" y="810767"/>
            <a:ext cx="3999300" cy="523220"/>
          </a:xfrm>
          <a:prstGeom prst="rect">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chemeClr val="lt1"/>
                </a:solidFill>
                <a:latin typeface="Arial"/>
                <a:ea typeface="Arial"/>
                <a:cs typeface="Arial"/>
                <a:sym typeface="Arial"/>
              </a:rPr>
              <a:t>E-WASTE RECYCLING</a:t>
            </a:r>
            <a:endParaRPr b="1" i="0" sz="2800" u="none" cap="none" strike="noStrike">
              <a:solidFill>
                <a:schemeClr val="lt1"/>
              </a:solidFill>
              <a:latin typeface="Arial"/>
              <a:ea typeface="Arial"/>
              <a:cs typeface="Arial"/>
              <a:sym typeface="Arial"/>
            </a:endParaRPr>
          </a:p>
        </p:txBody>
      </p:sp>
      <p:sp>
        <p:nvSpPr>
          <p:cNvPr id="774" name="Google Shape;774;p101"/>
          <p:cNvSpPr/>
          <p:nvPr/>
        </p:nvSpPr>
        <p:spPr>
          <a:xfrm>
            <a:off x="5856895" y="1583573"/>
            <a:ext cx="6116511" cy="4708981"/>
          </a:xfrm>
          <a:prstGeom prst="rect">
            <a:avLst/>
          </a:prstGeom>
          <a:solidFill>
            <a:schemeClr val="lt1"/>
          </a:solidFill>
          <a:ln cap="flat" cmpd="sng" w="25400">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“E-waste”, </a:t>
            </a:r>
            <a:r>
              <a:rPr b="0" i="0" lang="en-US" sz="2000" u="none" cap="none" strike="noStrike">
                <a:solidFill>
                  <a:schemeClr val="dk1"/>
                </a:solidFill>
                <a:latin typeface="Arial"/>
                <a:ea typeface="Arial"/>
                <a:cs typeface="Arial"/>
                <a:sym typeface="Arial"/>
              </a:rPr>
              <a:t>“electronic waste”, “e-scrap”  Are used electronics that are nearing the end of their useful life, and are discarded.</a:t>
            </a:r>
            <a:endParaRPr/>
          </a:p>
          <a:p>
            <a:pPr indent="0" lvl="0" marL="0" marR="0" rtl="0" algn="just">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Waste printed circuit boards (PCBs) </a:t>
            </a:r>
            <a:endParaRPr b="1" i="0" sz="20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chemeClr val="dk1"/>
                </a:solidFill>
                <a:latin typeface="Arial"/>
                <a:ea typeface="Arial"/>
                <a:cs typeface="Arial"/>
                <a:sym typeface="Arial"/>
              </a:rPr>
              <a:t>PCBs comprise metals (Cu, Sn, Pb, Ag, Au, Pd, Fe, Ni, and Cr), nonmetals (glass fibers, electronic component insulators, capacitors, resistors, and so on), and organic compounds (epoxy resin, paints...).</a:t>
            </a:r>
            <a:endParaRPr/>
          </a:p>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chemeClr val="dk1"/>
                </a:solidFill>
                <a:latin typeface="Arial"/>
                <a:ea typeface="Arial"/>
                <a:cs typeface="Arial"/>
                <a:sym typeface="Arial"/>
              </a:rPr>
              <a:t>Copper is the primary component of PCB, which is employed as an electric current conductor.</a:t>
            </a:r>
            <a:endParaRPr/>
          </a:p>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chemeClr val="dk1"/>
                </a:solidFill>
                <a:latin typeface="Arial"/>
                <a:ea typeface="Arial"/>
                <a:cs typeface="Arial"/>
                <a:sym typeface="Arial"/>
              </a:rPr>
              <a:t>These discarded metals without treatment threaten the economy, the environment, and human health.</a:t>
            </a:r>
            <a:endParaRPr b="0" i="0" sz="2000" u="none" cap="none" strike="noStrike">
              <a:solidFill>
                <a:schemeClr val="dk1"/>
              </a:solidFill>
              <a:latin typeface="Arial"/>
              <a:ea typeface="Arial"/>
              <a:cs typeface="Arial"/>
              <a:sym typeface="Arial"/>
            </a:endParaRPr>
          </a:p>
        </p:txBody>
      </p:sp>
      <p:pic>
        <p:nvPicPr>
          <p:cNvPr id="775" name="Google Shape;775;p101"/>
          <p:cNvPicPr preferRelativeResize="0"/>
          <p:nvPr/>
        </p:nvPicPr>
        <p:blipFill rotWithShape="1">
          <a:blip r:embed="rId3">
            <a:alphaModFix/>
          </a:blip>
          <a:srcRect b="0" l="0" r="0" t="0"/>
          <a:stretch/>
        </p:blipFill>
        <p:spPr>
          <a:xfrm>
            <a:off x="265612" y="1858199"/>
            <a:ext cx="5591283" cy="3734977"/>
          </a:xfrm>
          <a:prstGeom prst="rect">
            <a:avLst/>
          </a:prstGeom>
          <a:noFill/>
          <a:ln>
            <a:noFill/>
          </a:ln>
        </p:spPr>
      </p:pic>
      <p:sp>
        <p:nvSpPr>
          <p:cNvPr id="776" name="Google Shape;776;p101"/>
          <p:cNvSpPr/>
          <p:nvPr/>
        </p:nvSpPr>
        <p:spPr>
          <a:xfrm>
            <a:off x="454006" y="6208831"/>
            <a:ext cx="97350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8E2F3"/>
                </a:solidFill>
                <a:latin typeface="Arial"/>
                <a:ea typeface="Arial"/>
                <a:cs typeface="Arial"/>
                <a:sym typeface="Arial"/>
              </a:rPr>
              <a:t>https://cen.acs.org/articles/91/web/2013/07/Circuit-Board-Waste-Mops-Toxic.html</a:t>
            </a:r>
            <a:endParaRPr b="0" i="0" sz="1400" u="none" cap="none" strike="noStrike">
              <a:solidFill>
                <a:srgbClr val="D8E2F3"/>
              </a:solidFill>
              <a:latin typeface="Arial"/>
              <a:ea typeface="Arial"/>
              <a:cs typeface="Arial"/>
              <a:sym typeface="Arial"/>
            </a:endParaRPr>
          </a:p>
        </p:txBody>
      </p:sp>
      <p:pic>
        <p:nvPicPr>
          <p:cNvPr id="777" name="Google Shape;777;p101"/>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778" name="Google Shape;778;p101"/>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sp>
        <p:nvSpPr>
          <p:cNvPr id="779" name="Google Shape;779;p101"/>
          <p:cNvSpPr txBox="1"/>
          <p:nvPr>
            <p:ph idx="11" type="ftr"/>
          </p:nvPr>
        </p:nvSpPr>
        <p:spPr>
          <a:xfrm>
            <a:off x="8077200" y="6292554"/>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Manjunatha C, Asst. Prof. CHEMISTRY, RVCE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102"/>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785" name="Google Shape;785;p102"/>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786" name="Google Shape;786;p102"/>
          <p:cNvPicPr preferRelativeResize="0"/>
          <p:nvPr/>
        </p:nvPicPr>
        <p:blipFill rotWithShape="1">
          <a:blip r:embed="rId5">
            <a:alphaModFix/>
          </a:blip>
          <a:srcRect b="2508" l="0" r="0" t="0"/>
          <a:stretch/>
        </p:blipFill>
        <p:spPr>
          <a:xfrm>
            <a:off x="2175648" y="933059"/>
            <a:ext cx="8097380" cy="546101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03"/>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792" name="Google Shape;792;p103"/>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793" name="Google Shape;793;p103"/>
          <p:cNvPicPr preferRelativeResize="0"/>
          <p:nvPr/>
        </p:nvPicPr>
        <p:blipFill rotWithShape="1">
          <a:blip r:embed="rId5">
            <a:alphaModFix/>
          </a:blip>
          <a:srcRect b="0" l="0" r="0" t="0"/>
          <a:stretch/>
        </p:blipFill>
        <p:spPr>
          <a:xfrm>
            <a:off x="3802925" y="374653"/>
            <a:ext cx="6085658" cy="6245247"/>
          </a:xfrm>
          <a:prstGeom prst="rect">
            <a:avLst/>
          </a:prstGeom>
          <a:noFill/>
          <a:ln>
            <a:noFill/>
          </a:ln>
        </p:spPr>
      </p:pic>
      <p:sp>
        <p:nvSpPr>
          <p:cNvPr id="794" name="Google Shape;794;p103"/>
          <p:cNvSpPr/>
          <p:nvPr/>
        </p:nvSpPr>
        <p:spPr>
          <a:xfrm>
            <a:off x="357052" y="1788929"/>
            <a:ext cx="3326674" cy="3785652"/>
          </a:xfrm>
          <a:prstGeom prst="rect">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A typical PCB comprises 40% metals, 30% plastics and 30% ceramics, with the metal fraction comprising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10–27% Cu,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2–8% Al,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1–4% Pb,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1–8% Fe,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1–6% Sn,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0.2–3.6% Ni,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0.1–1.5% Zn and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&lt;0.1% precious metals</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104"/>
          <p:cNvPicPr preferRelativeResize="0"/>
          <p:nvPr/>
        </p:nvPicPr>
        <p:blipFill rotWithShape="1">
          <a:blip r:embed="rId3">
            <a:alphaModFix/>
          </a:blip>
          <a:srcRect b="0" l="0" r="0" t="0"/>
          <a:stretch/>
        </p:blipFill>
        <p:spPr>
          <a:xfrm>
            <a:off x="5779063" y="561181"/>
            <a:ext cx="4656082" cy="5915819"/>
          </a:xfrm>
          <a:prstGeom prst="rect">
            <a:avLst/>
          </a:prstGeom>
          <a:noFill/>
          <a:ln>
            <a:noFill/>
          </a:ln>
        </p:spPr>
      </p:pic>
      <p:pic>
        <p:nvPicPr>
          <p:cNvPr id="800" name="Google Shape;800;p104"/>
          <p:cNvPicPr preferRelativeResize="0"/>
          <p:nvPr/>
        </p:nvPicPr>
        <p:blipFill rotWithShape="1">
          <a:blip r:embed="rId4">
            <a:alphaModFix/>
          </a:blip>
          <a:srcRect b="0" l="0" r="0" t="0"/>
          <a:stretch/>
        </p:blipFill>
        <p:spPr>
          <a:xfrm>
            <a:off x="-2749" y="0"/>
            <a:ext cx="3686475" cy="1236753"/>
          </a:xfrm>
          <a:prstGeom prst="rect">
            <a:avLst/>
          </a:prstGeom>
          <a:noFill/>
          <a:ln>
            <a:noFill/>
          </a:ln>
        </p:spPr>
      </p:pic>
      <p:pic>
        <p:nvPicPr>
          <p:cNvPr id="801" name="Google Shape;801;p104"/>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sp>
        <p:nvSpPr>
          <p:cNvPr id="802" name="Google Shape;802;p104"/>
          <p:cNvSpPr/>
          <p:nvPr/>
        </p:nvSpPr>
        <p:spPr>
          <a:xfrm>
            <a:off x="236561" y="5178272"/>
            <a:ext cx="494958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Non-ferrous metals include </a:t>
            </a:r>
            <a:r>
              <a:rPr b="1" i="0" lang="en-US" sz="1400" u="none" cap="none" strike="noStrike">
                <a:solidFill>
                  <a:srgbClr val="000000"/>
                </a:solidFill>
                <a:latin typeface="Arial"/>
                <a:ea typeface="Arial"/>
                <a:cs typeface="Arial"/>
                <a:sym typeface="Arial"/>
              </a:rPr>
              <a:t>aluminium, copper, lead, nickel, tin, titanium and zinc, as well as copper alloys like brass and bronze</a:t>
            </a:r>
            <a:r>
              <a:rPr b="0" i="0" lang="en-US" sz="1400" u="none" cap="none" strike="noStrike">
                <a:solidFill>
                  <a:srgbClr val="000000"/>
                </a:solidFill>
                <a:latin typeface="Arial"/>
                <a:ea typeface="Arial"/>
                <a:cs typeface="Arial"/>
                <a:sym typeface="Arial"/>
              </a:rPr>
              <a:t>.</a:t>
            </a:r>
            <a:endParaRPr/>
          </a:p>
        </p:txBody>
      </p:sp>
      <p:sp>
        <p:nvSpPr>
          <p:cNvPr id="803" name="Google Shape;803;p104"/>
          <p:cNvSpPr/>
          <p:nvPr/>
        </p:nvSpPr>
        <p:spPr>
          <a:xfrm>
            <a:off x="236561" y="1851758"/>
            <a:ext cx="4949588"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Commonly used examples of ferrous metals include steel, stainless steel, carbon steel, cast iron and wrought iron:</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Steel. A combination of iron and carbon, steel is renowned for its strength and machinability. ... </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Stainless Steel. ... </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Carbon Steel. ... </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Cast Iron. ... </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Wrought Iron.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106"/>
          <p:cNvPicPr preferRelativeResize="0"/>
          <p:nvPr/>
        </p:nvPicPr>
        <p:blipFill rotWithShape="1">
          <a:blip r:embed="rId3">
            <a:alphaModFix/>
          </a:blip>
          <a:srcRect b="0" l="0" r="0" t="0"/>
          <a:stretch/>
        </p:blipFill>
        <p:spPr>
          <a:xfrm>
            <a:off x="3686475" y="3172265"/>
            <a:ext cx="3284812" cy="3370217"/>
          </a:xfrm>
          <a:prstGeom prst="rect">
            <a:avLst/>
          </a:prstGeom>
          <a:noFill/>
          <a:ln>
            <a:noFill/>
          </a:ln>
        </p:spPr>
      </p:pic>
      <p:pic>
        <p:nvPicPr>
          <p:cNvPr id="809" name="Google Shape;809;p106"/>
          <p:cNvPicPr preferRelativeResize="0"/>
          <p:nvPr/>
        </p:nvPicPr>
        <p:blipFill rotWithShape="1">
          <a:blip r:embed="rId4">
            <a:alphaModFix/>
          </a:blip>
          <a:srcRect b="0" l="0" r="0" t="0"/>
          <a:stretch/>
        </p:blipFill>
        <p:spPr>
          <a:xfrm>
            <a:off x="0" y="0"/>
            <a:ext cx="3686475" cy="1236753"/>
          </a:xfrm>
          <a:prstGeom prst="rect">
            <a:avLst/>
          </a:prstGeom>
          <a:noFill/>
          <a:ln>
            <a:noFill/>
          </a:ln>
        </p:spPr>
      </p:pic>
      <p:pic>
        <p:nvPicPr>
          <p:cNvPr id="810" name="Google Shape;810;p106"/>
          <p:cNvPicPr preferRelativeResize="0"/>
          <p:nvPr/>
        </p:nvPicPr>
        <p:blipFill rotWithShape="1">
          <a:blip r:embed="rId5">
            <a:alphaModFix/>
          </a:blip>
          <a:srcRect b="0" l="0" r="0" t="0"/>
          <a:stretch/>
        </p:blipFill>
        <p:spPr>
          <a:xfrm>
            <a:off x="9781331" y="188126"/>
            <a:ext cx="1968001" cy="373055"/>
          </a:xfrm>
          <a:prstGeom prst="rect">
            <a:avLst/>
          </a:prstGeom>
          <a:noFill/>
          <a:ln>
            <a:noFill/>
          </a:ln>
        </p:spPr>
      </p:pic>
      <p:sp>
        <p:nvSpPr>
          <p:cNvPr id="811" name="Google Shape;811;p106"/>
          <p:cNvSpPr/>
          <p:nvPr/>
        </p:nvSpPr>
        <p:spPr>
          <a:xfrm>
            <a:off x="187234" y="1236753"/>
            <a:ext cx="11562097" cy="2246769"/>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000"/>
              <a:buFont typeface="Noto Sans Symbols"/>
              <a:buChar char="❑"/>
            </a:pPr>
            <a:r>
              <a:rPr b="1" i="0" lang="en-US" sz="2000" u="none" cap="none" strike="noStrike">
                <a:solidFill>
                  <a:schemeClr val="dk1"/>
                </a:solidFill>
                <a:latin typeface="Arial"/>
                <a:ea typeface="Arial"/>
                <a:cs typeface="Arial"/>
                <a:sym typeface="Arial"/>
              </a:rPr>
              <a:t>Solution Concentration and Purification : </a:t>
            </a:r>
            <a:r>
              <a:rPr b="0" i="0" lang="en-US" sz="2000" u="none" cap="none" strike="noStrike">
                <a:solidFill>
                  <a:schemeClr val="dk1"/>
                </a:solidFill>
                <a:latin typeface="Arial"/>
                <a:ea typeface="Arial"/>
                <a:cs typeface="Arial"/>
                <a:sym typeface="Arial"/>
              </a:rPr>
              <a:t>After leaching, the solution is concentrated by removing the unwanted other metals (retaining the metal to be recovered in solution).  By using precipitating agents, adsorbents like charcoal, activated carbon, by solvent extraction, or  by electrolysis methods, the interfering metals, non metals are removed from the solution. </a:t>
            </a:r>
            <a:endParaRPr/>
          </a:p>
          <a:p>
            <a:pPr indent="-342900" lvl="0" marL="342900" marR="0" rtl="0" algn="just">
              <a:lnSpc>
                <a:spcPct val="100000"/>
              </a:lnSpc>
              <a:spcBef>
                <a:spcPts val="0"/>
              </a:spcBef>
              <a:spcAft>
                <a:spcPts val="0"/>
              </a:spcAft>
              <a:buClr>
                <a:srgbClr val="000000"/>
              </a:buClr>
              <a:buSzPts val="2000"/>
              <a:buFont typeface="Noto Sans Symbols"/>
              <a:buChar char="❑"/>
            </a:pPr>
            <a:r>
              <a:rPr b="1" i="0" lang="en-US" sz="2000" u="none" cap="none" strike="noStrike">
                <a:solidFill>
                  <a:schemeClr val="dk1"/>
                </a:solidFill>
                <a:latin typeface="Arial"/>
                <a:ea typeface="Arial"/>
                <a:cs typeface="Arial"/>
                <a:sym typeface="Arial"/>
              </a:rPr>
              <a:t>Metal Recovery: </a:t>
            </a:r>
            <a:r>
              <a:rPr b="0" i="0" lang="en-US" sz="2000" u="none" cap="none" strike="noStrike">
                <a:solidFill>
                  <a:schemeClr val="dk1"/>
                </a:solidFill>
                <a:latin typeface="Arial"/>
                <a:ea typeface="Arial"/>
                <a:cs typeface="Arial"/>
                <a:sym typeface="Arial"/>
              </a:rPr>
              <a:t>It is the final step in a hydrometallurgical process which involves the electrolysis, gaseous reduction, and precipitation of precious metals. Metals suitable for sale as raw materials are often directly produced in the metal recovery step.</a:t>
            </a:r>
            <a:endParaRPr b="1" i="0" sz="2000" u="none" cap="none" strike="noStrike">
              <a:solidFill>
                <a:schemeClr val="dk1"/>
              </a:solidFill>
              <a:latin typeface="Arial"/>
              <a:ea typeface="Arial"/>
              <a:cs typeface="Arial"/>
              <a:sym typeface="Arial"/>
            </a:endParaRPr>
          </a:p>
        </p:txBody>
      </p:sp>
      <p:pic>
        <p:nvPicPr>
          <p:cNvPr id="812" name="Google Shape;812;p106"/>
          <p:cNvPicPr preferRelativeResize="0"/>
          <p:nvPr/>
        </p:nvPicPr>
        <p:blipFill rotWithShape="1">
          <a:blip r:embed="rId6">
            <a:alphaModFix/>
          </a:blip>
          <a:srcRect b="0" l="0" r="0" t="0"/>
          <a:stretch/>
        </p:blipFill>
        <p:spPr>
          <a:xfrm>
            <a:off x="1283040" y="3775801"/>
            <a:ext cx="1906306" cy="28594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161" name="Google Shape;161;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sp>
        <p:nvSpPr>
          <p:cNvPr id="162" name="Google Shape;162;p51"/>
          <p:cNvSpPr txBox="1"/>
          <p:nvPr/>
        </p:nvSpPr>
        <p:spPr>
          <a:xfrm>
            <a:off x="4341813" y="618376"/>
            <a:ext cx="4268787" cy="461962"/>
          </a:xfrm>
          <a:prstGeom prst="rect">
            <a:avLst/>
          </a:prstGeom>
          <a:solidFill>
            <a:schemeClr val="accent3"/>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2400"/>
              <a:buFont typeface="Arial"/>
              <a:buNone/>
            </a:pPr>
            <a:r>
              <a:rPr b="1" i="0" lang="en-US" sz="2400" u="none" cap="none" strike="noStrike">
                <a:solidFill>
                  <a:srgbClr val="FFFF00"/>
                </a:solidFill>
                <a:latin typeface="Doppio One"/>
                <a:ea typeface="Doppio One"/>
                <a:cs typeface="Doppio One"/>
                <a:sym typeface="Doppio One"/>
              </a:rPr>
              <a:t>Mechanism of degradation: </a:t>
            </a:r>
            <a:endParaRPr b="0" i="0" sz="1400" u="none" cap="none" strike="noStrike">
              <a:solidFill>
                <a:srgbClr val="000000"/>
              </a:solidFill>
              <a:latin typeface="Arial"/>
              <a:ea typeface="Arial"/>
              <a:cs typeface="Arial"/>
              <a:sym typeface="Arial"/>
            </a:endParaRPr>
          </a:p>
        </p:txBody>
      </p:sp>
      <p:pic>
        <p:nvPicPr>
          <p:cNvPr id="163" name="Google Shape;163;p51"/>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164" name="Google Shape;164;p51"/>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descr="Biodegradation of Synthetic Thermoplastic Polymers and Plastics Based on  Them (Review) | SpringerLink" id="165" name="Google Shape;165;p51"/>
          <p:cNvPicPr preferRelativeResize="0"/>
          <p:nvPr/>
        </p:nvPicPr>
        <p:blipFill rotWithShape="1">
          <a:blip r:embed="rId5">
            <a:alphaModFix/>
          </a:blip>
          <a:srcRect b="0" l="0" r="0" t="0"/>
          <a:stretch/>
        </p:blipFill>
        <p:spPr>
          <a:xfrm>
            <a:off x="216626" y="1600199"/>
            <a:ext cx="6934200" cy="4638419"/>
          </a:xfrm>
          <a:prstGeom prst="rect">
            <a:avLst/>
          </a:prstGeom>
          <a:noFill/>
          <a:ln>
            <a:noFill/>
          </a:ln>
        </p:spPr>
      </p:pic>
      <p:pic>
        <p:nvPicPr>
          <p:cNvPr descr="https://ars.els-cdn.com/content/image/1-s2.0-S1018364721001993-gr2.jpg" id="166" name="Google Shape;166;p51"/>
          <p:cNvPicPr preferRelativeResize="0"/>
          <p:nvPr/>
        </p:nvPicPr>
        <p:blipFill rotWithShape="1">
          <a:blip r:embed="rId6">
            <a:alphaModFix/>
          </a:blip>
          <a:srcRect b="0" l="0" r="0" t="0"/>
          <a:stretch/>
        </p:blipFill>
        <p:spPr>
          <a:xfrm>
            <a:off x="8610600" y="1570782"/>
            <a:ext cx="2962275" cy="42100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105"/>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818" name="Google Shape;818;p105"/>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819" name="Google Shape;819;p105"/>
          <p:cNvPicPr preferRelativeResize="0"/>
          <p:nvPr/>
        </p:nvPicPr>
        <p:blipFill rotWithShape="1">
          <a:blip r:embed="rId5">
            <a:alphaModFix/>
          </a:blip>
          <a:srcRect b="0" l="0" r="0" t="3492"/>
          <a:stretch/>
        </p:blipFill>
        <p:spPr>
          <a:xfrm>
            <a:off x="7009692" y="751297"/>
            <a:ext cx="4739640" cy="5819319"/>
          </a:xfrm>
          <a:prstGeom prst="rect">
            <a:avLst/>
          </a:prstGeom>
          <a:noFill/>
          <a:ln>
            <a:noFill/>
          </a:ln>
        </p:spPr>
      </p:pic>
      <p:sp>
        <p:nvSpPr>
          <p:cNvPr id="820" name="Google Shape;820;p105"/>
          <p:cNvSpPr txBox="1"/>
          <p:nvPr/>
        </p:nvSpPr>
        <p:spPr>
          <a:xfrm>
            <a:off x="8686980" y="412743"/>
            <a:ext cx="1371420" cy="307777"/>
          </a:xfrm>
          <a:prstGeom prst="rect">
            <a:avLst/>
          </a:prstGeom>
          <a:gradFill>
            <a:gsLst>
              <a:gs pos="0">
                <a:srgbClr val="FF7714"/>
              </a:gs>
              <a:gs pos="100000">
                <a:srgbClr val="FFA773"/>
              </a:gs>
            </a:gsLst>
            <a:lin ang="16200000" scaled="0"/>
          </a:gradFill>
          <a:ln cap="flat" cmpd="sng" w="38100">
            <a:solidFill>
              <a:srgbClr val="595959"/>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E-WASTE</a:t>
            </a:r>
            <a:endParaRPr b="1" i="0" sz="1400" u="none" cap="none" strike="noStrike">
              <a:solidFill>
                <a:schemeClr val="lt1"/>
              </a:solidFill>
              <a:latin typeface="Arial"/>
              <a:ea typeface="Arial"/>
              <a:cs typeface="Arial"/>
              <a:sym typeface="Arial"/>
            </a:endParaRPr>
          </a:p>
        </p:txBody>
      </p:sp>
      <p:sp>
        <p:nvSpPr>
          <p:cNvPr id="821" name="Google Shape;821;p105"/>
          <p:cNvSpPr/>
          <p:nvPr/>
        </p:nvSpPr>
        <p:spPr>
          <a:xfrm>
            <a:off x="104504" y="1236753"/>
            <a:ext cx="6766559" cy="4939814"/>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100"/>
              <a:buFont typeface="Noto Sans Symbols"/>
              <a:buChar char="❑"/>
            </a:pPr>
            <a:r>
              <a:rPr b="0" i="0" lang="en-US" sz="2100" u="none" cap="none" strike="noStrike">
                <a:solidFill>
                  <a:schemeClr val="dk1"/>
                </a:solidFill>
                <a:latin typeface="Arial"/>
                <a:ea typeface="Arial"/>
                <a:cs typeface="Arial"/>
                <a:sym typeface="Arial"/>
              </a:rPr>
              <a:t>It involves the use of aqueous chemistry for the recovery of metals from ores, concentrates, and recycled or residual materials.</a:t>
            </a:r>
            <a:endParaRPr/>
          </a:p>
          <a:p>
            <a:pPr indent="-342900" lvl="0" marL="342900" marR="0" rtl="0" algn="l">
              <a:lnSpc>
                <a:spcPct val="100000"/>
              </a:lnSpc>
              <a:spcBef>
                <a:spcPts val="0"/>
              </a:spcBef>
              <a:spcAft>
                <a:spcPts val="0"/>
              </a:spcAft>
              <a:buClr>
                <a:srgbClr val="000000"/>
              </a:buClr>
              <a:buSzPts val="2100"/>
              <a:buFont typeface="Noto Sans Symbols"/>
              <a:buChar char="❑"/>
            </a:pPr>
            <a:r>
              <a:rPr b="0" i="0" lang="en-US" sz="2100" u="none" cap="none" strike="noStrike">
                <a:solidFill>
                  <a:schemeClr val="dk1"/>
                </a:solidFill>
                <a:latin typeface="Arial"/>
                <a:ea typeface="Arial"/>
                <a:cs typeface="Arial"/>
                <a:sym typeface="Arial"/>
              </a:rPr>
              <a:t>It is generally used to extract the metals such as gold, copper, silver, platinum, palladium etc.</a:t>
            </a:r>
            <a:endParaRPr/>
          </a:p>
          <a:p>
            <a:pPr indent="-342900" lvl="0" marL="342900" marR="0" rtl="0" algn="l">
              <a:lnSpc>
                <a:spcPct val="100000"/>
              </a:lnSpc>
              <a:spcBef>
                <a:spcPts val="0"/>
              </a:spcBef>
              <a:spcAft>
                <a:spcPts val="0"/>
              </a:spcAft>
              <a:buClr>
                <a:srgbClr val="000000"/>
              </a:buClr>
              <a:buSzPts val="2100"/>
              <a:buFont typeface="Noto Sans Symbols"/>
              <a:buChar char="❑"/>
            </a:pPr>
            <a:r>
              <a:rPr b="0" i="0" lang="en-US" sz="2100" u="none" cap="none" strike="noStrike">
                <a:solidFill>
                  <a:schemeClr val="dk1"/>
                </a:solidFill>
                <a:latin typeface="Arial"/>
                <a:ea typeface="Arial"/>
                <a:cs typeface="Arial"/>
                <a:sym typeface="Arial"/>
              </a:rPr>
              <a:t>The steps involved in this method are (1) Leaching, (2) Solution concentration and purification, and (3) Metal recovery.</a:t>
            </a:r>
            <a:endParaRPr/>
          </a:p>
          <a:p>
            <a:pPr indent="-342900" lvl="0" marL="342900" marR="0" rtl="0" algn="l">
              <a:lnSpc>
                <a:spcPct val="100000"/>
              </a:lnSpc>
              <a:spcBef>
                <a:spcPts val="0"/>
              </a:spcBef>
              <a:spcAft>
                <a:spcPts val="0"/>
              </a:spcAft>
              <a:buClr>
                <a:srgbClr val="000000"/>
              </a:buClr>
              <a:buSzPts val="2100"/>
              <a:buFont typeface="Noto Sans Symbols"/>
              <a:buChar char="❑"/>
            </a:pPr>
            <a:r>
              <a:rPr b="1" i="0" lang="en-US" sz="2100" u="none" cap="none" strike="noStrike">
                <a:solidFill>
                  <a:schemeClr val="dk1"/>
                </a:solidFill>
                <a:latin typeface="Arial"/>
                <a:ea typeface="Arial"/>
                <a:cs typeface="Arial"/>
                <a:sym typeface="Arial"/>
              </a:rPr>
              <a:t>Leaching:  </a:t>
            </a:r>
            <a:r>
              <a:rPr b="0" i="0" lang="en-US" sz="2100" u="none" cap="none" strike="noStrike">
                <a:solidFill>
                  <a:schemeClr val="dk1"/>
                </a:solidFill>
                <a:latin typeface="Arial"/>
                <a:ea typeface="Arial"/>
                <a:cs typeface="Arial"/>
                <a:sym typeface="Arial"/>
              </a:rPr>
              <a:t>After mechanical segregation and powdering of the e-waste, The e-waste powder is dissolved in concentrated aqueous solutions of acids (HNO</a:t>
            </a:r>
            <a:r>
              <a:rPr b="0" baseline="-25000" i="0" lang="en-US" sz="2100" u="none" cap="none" strike="noStrike">
                <a:solidFill>
                  <a:schemeClr val="dk1"/>
                </a:solidFill>
                <a:latin typeface="Arial"/>
                <a:ea typeface="Arial"/>
                <a:cs typeface="Arial"/>
                <a:sym typeface="Arial"/>
              </a:rPr>
              <a:t>3</a:t>
            </a:r>
            <a:r>
              <a:rPr b="0" i="0" lang="en-US" sz="2100" u="none" cap="none" strike="noStrike">
                <a:solidFill>
                  <a:schemeClr val="dk1"/>
                </a:solidFill>
                <a:latin typeface="Arial"/>
                <a:ea typeface="Arial"/>
                <a:cs typeface="Arial"/>
                <a:sym typeface="Arial"/>
              </a:rPr>
              <a:t>/HCl/HClO</a:t>
            </a:r>
            <a:r>
              <a:rPr b="0" baseline="-25000" i="0" lang="en-US" sz="2100" u="none" cap="none" strike="noStrike">
                <a:solidFill>
                  <a:schemeClr val="dk1"/>
                </a:solidFill>
                <a:latin typeface="Arial"/>
                <a:ea typeface="Arial"/>
                <a:cs typeface="Arial"/>
                <a:sym typeface="Arial"/>
              </a:rPr>
              <a:t>4</a:t>
            </a:r>
            <a:r>
              <a:rPr b="0" i="0" lang="en-US" sz="2100" u="none" cap="none" strike="noStrike">
                <a:solidFill>
                  <a:schemeClr val="dk1"/>
                </a:solidFill>
                <a:latin typeface="Arial"/>
                <a:ea typeface="Arial"/>
                <a:cs typeface="Arial"/>
                <a:sym typeface="Arial"/>
              </a:rPr>
              <a:t>/H</a:t>
            </a:r>
            <a:r>
              <a:rPr b="0" baseline="-25000" i="0" lang="en-US" sz="2100" u="none" cap="none" strike="noStrike">
                <a:solidFill>
                  <a:schemeClr val="dk1"/>
                </a:solidFill>
                <a:latin typeface="Arial"/>
                <a:ea typeface="Arial"/>
                <a:cs typeface="Arial"/>
                <a:sym typeface="Arial"/>
              </a:rPr>
              <a:t>2</a:t>
            </a:r>
            <a:r>
              <a:rPr b="0" i="0" lang="en-US" sz="2100" u="none" cap="none" strike="noStrike">
                <a:solidFill>
                  <a:schemeClr val="dk1"/>
                </a:solidFill>
                <a:latin typeface="Arial"/>
                <a:ea typeface="Arial"/>
                <a:cs typeface="Arial"/>
                <a:sym typeface="Arial"/>
              </a:rPr>
              <a:t>SO</a:t>
            </a:r>
            <a:r>
              <a:rPr b="0" baseline="-25000" i="0" lang="en-US" sz="2100" u="none" cap="none" strike="noStrike">
                <a:solidFill>
                  <a:schemeClr val="dk1"/>
                </a:solidFill>
                <a:latin typeface="Arial"/>
                <a:ea typeface="Arial"/>
                <a:cs typeface="Arial"/>
                <a:sym typeface="Arial"/>
              </a:rPr>
              <a:t>4</a:t>
            </a:r>
            <a:r>
              <a:rPr b="0" i="0" lang="en-US" sz="2100" u="none" cap="none" strike="noStrike">
                <a:solidFill>
                  <a:schemeClr val="dk1"/>
                </a:solidFill>
                <a:latin typeface="Arial"/>
                <a:ea typeface="Arial"/>
                <a:cs typeface="Arial"/>
                <a:sym typeface="Arial"/>
              </a:rPr>
              <a:t>) and alkali to selectively dissolve and precipitate the metals. By carefully optimizing the oxidation potential, temperature, and pH of the solutions, the metals are dissolved selectively.</a:t>
            </a:r>
            <a:endParaRPr b="0" i="0" sz="2100" u="none" cap="none" strike="noStrike">
              <a:solidFill>
                <a:schemeClr val="dk1"/>
              </a:solidFill>
              <a:latin typeface="Arial"/>
              <a:ea typeface="Arial"/>
              <a:cs typeface="Arial"/>
              <a:sym typeface="Arial"/>
            </a:endParaRPr>
          </a:p>
        </p:txBody>
      </p:sp>
      <p:sp>
        <p:nvSpPr>
          <p:cNvPr id="822" name="Google Shape;822;p105"/>
          <p:cNvSpPr/>
          <p:nvPr/>
        </p:nvSpPr>
        <p:spPr>
          <a:xfrm>
            <a:off x="4584400" y="520464"/>
            <a:ext cx="3492800" cy="461665"/>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HYDROMETALLURGY</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107"/>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828" name="Google Shape;828;p107"/>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829" name="Google Shape;829;p107"/>
          <p:cNvSpPr/>
          <p:nvPr/>
        </p:nvSpPr>
        <p:spPr>
          <a:xfrm>
            <a:off x="5061841" y="256627"/>
            <a:ext cx="2091470" cy="461665"/>
          </a:xfrm>
          <a:prstGeom prst="rect">
            <a:avLst/>
          </a:prstGeom>
          <a:solidFill>
            <a:schemeClr val="accent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Pyrometallurgy</a:t>
            </a:r>
            <a:endParaRPr b="0" i="0" sz="2400" u="none" cap="none" strike="noStrike">
              <a:solidFill>
                <a:schemeClr val="lt1"/>
              </a:solidFill>
              <a:latin typeface="Arial"/>
              <a:ea typeface="Arial"/>
              <a:cs typeface="Arial"/>
              <a:sym typeface="Arial"/>
            </a:endParaRPr>
          </a:p>
        </p:txBody>
      </p:sp>
      <p:sp>
        <p:nvSpPr>
          <p:cNvPr id="830" name="Google Shape;830;p107"/>
          <p:cNvSpPr/>
          <p:nvPr/>
        </p:nvSpPr>
        <p:spPr>
          <a:xfrm>
            <a:off x="2159725" y="2066976"/>
            <a:ext cx="118610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31" name="Google Shape;831;p107"/>
          <p:cNvSpPr/>
          <p:nvPr/>
        </p:nvSpPr>
        <p:spPr>
          <a:xfrm>
            <a:off x="216213" y="1882310"/>
            <a:ext cx="115331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 the pyrometallurgy process, the crushed scraps are liquefied in a furnace or in a molten bath to remove plastics</a:t>
            </a:r>
            <a:endParaRPr b="0" i="0" sz="1400" u="none" cap="none" strike="noStrike">
              <a:solidFill>
                <a:srgbClr val="000000"/>
              </a:solidFill>
              <a:latin typeface="Arial"/>
              <a:ea typeface="Arial"/>
              <a:cs typeface="Arial"/>
              <a:sym typeface="Arial"/>
            </a:endParaRPr>
          </a:p>
        </p:txBody>
      </p:sp>
      <p:sp>
        <p:nvSpPr>
          <p:cNvPr id="832" name="Google Shape;832;p107"/>
          <p:cNvSpPr/>
          <p:nvPr/>
        </p:nvSpPr>
        <p:spPr>
          <a:xfrm>
            <a:off x="262639" y="974918"/>
            <a:ext cx="1168987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Pyrometallurgy is the predominantly used technology for industrial e-waste treatment. It involves </a:t>
            </a:r>
            <a:r>
              <a:rPr b="1" i="0" lang="en-US" sz="1400" u="none" cap="none" strike="noStrike">
                <a:solidFill>
                  <a:srgbClr val="000000"/>
                </a:solidFill>
                <a:latin typeface="Arial"/>
                <a:ea typeface="Arial"/>
                <a:cs typeface="Arial"/>
                <a:sym typeface="Arial"/>
              </a:rPr>
              <a:t>smelting in furnaces at high temperatures, incineration, combustion, and pyrolysis.</a:t>
            </a:r>
            <a:r>
              <a:rPr b="0" i="0" lang="en-US" sz="1400" u="none" cap="none" strike="noStrike">
                <a:solidFill>
                  <a:srgbClr val="000000"/>
                </a:solidFill>
                <a:latin typeface="Arial"/>
                <a:ea typeface="Arial"/>
                <a:cs typeface="Arial"/>
                <a:sym typeface="Arial"/>
              </a:rPr>
              <a:t> It is is a conventional process to recover nonferrous and precious </a:t>
            </a:r>
            <a:r>
              <a:rPr b="0" i="1" lang="en-US" sz="1400" u="none" cap="none" strike="noStrike">
                <a:solidFill>
                  <a:srgbClr val="000000"/>
                </a:solidFill>
                <a:latin typeface="Arial"/>
                <a:ea typeface="Arial"/>
                <a:cs typeface="Arial"/>
                <a:sym typeface="Arial"/>
              </a:rPr>
              <a:t>metals from electronic waste. </a:t>
            </a:r>
            <a:endParaRPr b="0" i="0" sz="1400" u="none" cap="none" strike="noStrike">
              <a:solidFill>
                <a:srgbClr val="000000"/>
              </a:solidFill>
              <a:latin typeface="Arial"/>
              <a:ea typeface="Arial"/>
              <a:cs typeface="Arial"/>
              <a:sym typeface="Arial"/>
            </a:endParaRPr>
          </a:p>
        </p:txBody>
      </p:sp>
      <p:pic>
        <p:nvPicPr>
          <p:cNvPr id="833" name="Google Shape;833;p107"/>
          <p:cNvPicPr preferRelativeResize="0"/>
          <p:nvPr/>
        </p:nvPicPr>
        <p:blipFill rotWithShape="1">
          <a:blip r:embed="rId5">
            <a:alphaModFix/>
          </a:blip>
          <a:srcRect b="0" l="0" r="0" t="0"/>
          <a:stretch/>
        </p:blipFill>
        <p:spPr>
          <a:xfrm>
            <a:off x="6531429" y="2648177"/>
            <a:ext cx="5556068" cy="3454247"/>
          </a:xfrm>
          <a:prstGeom prst="rect">
            <a:avLst/>
          </a:prstGeom>
          <a:noFill/>
          <a:ln>
            <a:noFill/>
          </a:ln>
        </p:spPr>
      </p:pic>
      <p:sp>
        <p:nvSpPr>
          <p:cNvPr id="834" name="Google Shape;834;p107"/>
          <p:cNvSpPr/>
          <p:nvPr/>
        </p:nvSpPr>
        <p:spPr>
          <a:xfrm>
            <a:off x="339635" y="2648177"/>
            <a:ext cx="6191794" cy="3693319"/>
          </a:xfrm>
          <a:prstGeom prst="rect">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firstly, the crushed electronic waste, slagging flux, and additives (iron powder) are put into the high-temperature furnace together with air. </a:t>
            </a:r>
            <a:endParaRPr b="0" i="0" sz="14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The refractory oxides such as plastics and glass fibers are burned and removed from the molten pool in the form of high-temperature flue gas. The heat in the furnace is ensured by exothermic reactions from the burden. </a:t>
            </a:r>
            <a:endParaRPr b="0" i="0" sz="14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Then the impurity metal is oxidized to form the slag phase with slagging flux, at the same time, the copper and precious metals such as gold, silver, platinum, and palladium form a molten metal phase. </a:t>
            </a:r>
            <a:endParaRPr b="0" i="0" sz="14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Finally, the metal phase and the slag phase are stratified due to the difference in immiscibility and density. </a:t>
            </a:r>
            <a:endParaRPr b="0" i="0" sz="1400" u="none" cap="none" strike="noStrike">
              <a:solidFill>
                <a:schemeClr val="dk1"/>
              </a:solidFill>
              <a:latin typeface="Arial"/>
              <a:ea typeface="Arial"/>
              <a:cs typeface="Arial"/>
              <a:sym typeface="Arial"/>
            </a:endParaRPr>
          </a:p>
        </p:txBody>
      </p:sp>
      <p:sp>
        <p:nvSpPr>
          <p:cNvPr id="835" name="Google Shape;835;p107"/>
          <p:cNvSpPr/>
          <p:nvPr/>
        </p:nvSpPr>
        <p:spPr>
          <a:xfrm>
            <a:off x="6807231" y="6314293"/>
            <a:ext cx="38288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https://doi.org/10.3390/met11101500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108"/>
          <p:cNvPicPr preferRelativeResize="0"/>
          <p:nvPr/>
        </p:nvPicPr>
        <p:blipFill rotWithShape="1">
          <a:blip r:embed="rId3">
            <a:alphaModFix/>
          </a:blip>
          <a:srcRect b="0" l="0" r="0" t="0"/>
          <a:stretch/>
        </p:blipFill>
        <p:spPr>
          <a:xfrm>
            <a:off x="0" y="0"/>
            <a:ext cx="3686475" cy="1236753"/>
          </a:xfrm>
          <a:prstGeom prst="rect">
            <a:avLst/>
          </a:prstGeom>
          <a:noFill/>
          <a:ln>
            <a:noFill/>
          </a:ln>
        </p:spPr>
      </p:pic>
      <p:pic>
        <p:nvPicPr>
          <p:cNvPr id="841" name="Google Shape;841;p108"/>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842" name="Google Shape;842;p108"/>
          <p:cNvSpPr txBox="1"/>
          <p:nvPr/>
        </p:nvSpPr>
        <p:spPr>
          <a:xfrm>
            <a:off x="1172308" y="1453662"/>
            <a:ext cx="10562059"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Calcination: </a:t>
            </a:r>
            <a:r>
              <a:rPr b="0" i="0" lang="en-US" sz="1400" u="none" cap="none" strike="noStrike">
                <a:solidFill>
                  <a:srgbClr val="000000"/>
                </a:solidFill>
                <a:latin typeface="Arial"/>
                <a:ea typeface="Arial"/>
                <a:cs typeface="Arial"/>
                <a:sym typeface="Arial"/>
              </a:rPr>
              <a:t>Metals are oxidized to form oxides (photographic papers)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Oxidation roasting: </a:t>
            </a:r>
            <a:r>
              <a:rPr b="0" i="0" lang="en-US" sz="1400" u="none" cap="none" strike="noStrike">
                <a:solidFill>
                  <a:srgbClr val="000000"/>
                </a:solidFill>
                <a:latin typeface="Arial"/>
                <a:ea typeface="Arial"/>
                <a:cs typeface="Arial"/>
                <a:sym typeface="Arial"/>
              </a:rPr>
              <a:t>Metal sulfides are transformed to metal oxides.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Reactive gas refining: </a:t>
            </a:r>
            <a:r>
              <a:rPr b="0" i="0" lang="en-US" sz="1400" u="none" cap="none" strike="noStrike">
                <a:solidFill>
                  <a:srgbClr val="000000"/>
                </a:solidFill>
                <a:latin typeface="Arial"/>
                <a:ea typeface="Arial"/>
                <a:cs typeface="Arial"/>
                <a:sym typeface="Arial"/>
              </a:rPr>
              <a:t>Metals reacts with gases forming salts. (Miller process – metal reacting with chlorine gas)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Pressurized carbonyl process: Metals react with CO forming carbonyl complex</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Reduction melting: </a:t>
            </a:r>
            <a:r>
              <a:rPr b="0" i="0" lang="en-US" sz="1400" u="none" cap="none" strike="noStrike">
                <a:solidFill>
                  <a:srgbClr val="000000"/>
                </a:solidFill>
                <a:latin typeface="Arial"/>
                <a:ea typeface="Arial"/>
                <a:cs typeface="Arial"/>
                <a:sym typeface="Arial"/>
              </a:rPr>
              <a:t>Metal chlorides react with base metal  through reduction approach.</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Fusion melting: </a:t>
            </a:r>
            <a:r>
              <a:rPr b="0" i="0" lang="en-US" sz="1400" u="none" cap="none" strike="noStrike">
                <a:solidFill>
                  <a:srgbClr val="000000"/>
                </a:solidFill>
                <a:latin typeface="Arial"/>
                <a:ea typeface="Arial"/>
                <a:cs typeface="Arial"/>
                <a:sym typeface="Arial"/>
              </a:rPr>
              <a:t>melting of metals and molten salt mixture (not dissolved in aquaregia)</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PbO, sodium borate, sodium carbonate and carbon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p109"/>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848" name="Google Shape;848;p109"/>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849" name="Google Shape;849;p109"/>
          <p:cNvPicPr preferRelativeResize="0"/>
          <p:nvPr/>
        </p:nvPicPr>
        <p:blipFill rotWithShape="1">
          <a:blip r:embed="rId5">
            <a:alphaModFix/>
          </a:blip>
          <a:srcRect b="0" l="0" r="0" t="0"/>
          <a:stretch/>
        </p:blipFill>
        <p:spPr>
          <a:xfrm>
            <a:off x="6827716" y="677698"/>
            <a:ext cx="5085234" cy="5700168"/>
          </a:xfrm>
          <a:prstGeom prst="rect">
            <a:avLst/>
          </a:prstGeom>
          <a:noFill/>
          <a:ln>
            <a:noFill/>
          </a:ln>
        </p:spPr>
      </p:pic>
      <p:sp>
        <p:nvSpPr>
          <p:cNvPr id="850" name="Google Shape;850;p109"/>
          <p:cNvSpPr/>
          <p:nvPr/>
        </p:nvSpPr>
        <p:spPr>
          <a:xfrm>
            <a:off x="3683726" y="154183"/>
            <a:ext cx="4245714" cy="369332"/>
          </a:xfrm>
          <a:prstGeom prst="rect">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Times New Roman"/>
                <a:ea typeface="Times New Roman"/>
                <a:cs typeface="Times New Roman"/>
                <a:sym typeface="Times New Roman"/>
              </a:rPr>
              <a:t>Battery waste management and recycling</a:t>
            </a:r>
            <a:endParaRPr b="1" i="0" sz="1400" u="none" cap="none" strike="noStrike">
              <a:solidFill>
                <a:srgbClr val="002060"/>
              </a:solidFill>
              <a:latin typeface="Arial"/>
              <a:ea typeface="Arial"/>
              <a:cs typeface="Arial"/>
              <a:sym typeface="Arial"/>
            </a:endParaRPr>
          </a:p>
        </p:txBody>
      </p:sp>
      <p:pic>
        <p:nvPicPr>
          <p:cNvPr id="851" name="Google Shape;851;p109"/>
          <p:cNvPicPr preferRelativeResize="0"/>
          <p:nvPr/>
        </p:nvPicPr>
        <p:blipFill rotWithShape="1">
          <a:blip r:embed="rId6">
            <a:alphaModFix/>
          </a:blip>
          <a:srcRect b="0" l="0" r="0" t="0"/>
          <a:stretch/>
        </p:blipFill>
        <p:spPr>
          <a:xfrm>
            <a:off x="238328" y="1236753"/>
            <a:ext cx="6348311" cy="463426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p110"/>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857" name="Google Shape;857;p110"/>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pic>
        <p:nvPicPr>
          <p:cNvPr id="858" name="Google Shape;858;p110"/>
          <p:cNvPicPr preferRelativeResize="0"/>
          <p:nvPr/>
        </p:nvPicPr>
        <p:blipFill rotWithShape="1">
          <a:blip r:embed="rId5">
            <a:alphaModFix/>
          </a:blip>
          <a:srcRect b="0" l="0" r="0" t="0"/>
          <a:stretch/>
        </p:blipFill>
        <p:spPr>
          <a:xfrm>
            <a:off x="2895600" y="199012"/>
            <a:ext cx="7265942" cy="6000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pic>
        <p:nvPicPr>
          <p:cNvPr id="863" name="Google Shape;863;p111"/>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864" name="Google Shape;864;p111"/>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865" name="Google Shape;865;p111"/>
          <p:cNvSpPr/>
          <p:nvPr/>
        </p:nvSpPr>
        <p:spPr>
          <a:xfrm>
            <a:off x="182881" y="1470408"/>
            <a:ext cx="11836554" cy="469359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Firstly,  the waste battery (Li or  Co battery)  are disassembled into separate cells and then fed into a heating furnace. </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Then the electrode materials are transferred to preheating zone of the furnace, having  temperature below 300 °C to ensure complete evaporation of the electrolyte without explosion. </a:t>
            </a:r>
            <a:endParaRPr/>
          </a:p>
          <a:p>
            <a:pPr indent="-342900" lvl="0" marL="342900" marR="0" rtl="0" algn="just">
              <a:lnSpc>
                <a:spcPct val="115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After evaporating electrolyte, the furnace temperature is increased above 700 °C to remove the plastic of the battery. </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In the smelting reduction zone, the material is smelted into alloys of Cu, Co, Ni, and Fe, along with Li, Al, Si, Ca, and some Fe slag. This method is usually only used to recover Cu, Co, Ni, and small amounts of Fe. Since Co plays an irreplaceable role in commercial LIBs, and thermal metallurgy has a high efficiency in recovering Co rather than Li. </a:t>
            </a:r>
            <a:endParaRPr/>
          </a:p>
          <a:p>
            <a:pPr indent="-342900" lvl="0" marL="342900" marR="0" rtl="0" algn="just">
              <a:lnSpc>
                <a:spcPct val="115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Then to recover Li from the spent LIBs, the selective pyrolysis method of an arc furnace can be used to convert some electrode materials into Co alloys and Li concentrate Li</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CO</a:t>
            </a:r>
            <a:r>
              <a:rPr b="0" baseline="-25000" i="0" lang="en-US" sz="2000" u="none" cap="none" strike="noStrike">
                <a:solidFill>
                  <a:srgbClr val="000000"/>
                </a:solidFill>
                <a:latin typeface="Times New Roman"/>
                <a:ea typeface="Times New Roman"/>
                <a:cs typeface="Times New Roman"/>
                <a:sym typeface="Times New Roman"/>
              </a:rPr>
              <a:t>3</a:t>
            </a:r>
            <a:r>
              <a:rPr b="0" i="0" lang="en-US" sz="2000" u="none" cap="none" strike="noStrike">
                <a:solidFill>
                  <a:srgbClr val="000000"/>
                </a:solidFill>
                <a:latin typeface="Times New Roman"/>
                <a:ea typeface="Times New Roman"/>
                <a:cs typeface="Times New Roman"/>
                <a:sym typeface="Times New Roman"/>
              </a:rPr>
              <a:t>, which can be separated based on difference in gravity, solubility and density. Or by hydrometallurgy.</a:t>
            </a:r>
            <a:endParaRPr/>
          </a:p>
        </p:txBody>
      </p:sp>
      <p:sp>
        <p:nvSpPr>
          <p:cNvPr id="866" name="Google Shape;866;p111"/>
          <p:cNvSpPr/>
          <p:nvPr/>
        </p:nvSpPr>
        <p:spPr>
          <a:xfrm>
            <a:off x="4106091" y="651079"/>
            <a:ext cx="6096000" cy="390684"/>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Batteries are subjected to preheating, pyrolysis and smelting,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112"/>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872" name="Google Shape;872;p112"/>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873" name="Google Shape;873;p112"/>
          <p:cNvSpPr txBox="1"/>
          <p:nvPr/>
        </p:nvSpPr>
        <p:spPr>
          <a:xfrm>
            <a:off x="2325189" y="36706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4" name="Google Shape;874;p112"/>
          <p:cNvSpPr/>
          <p:nvPr/>
        </p:nvSpPr>
        <p:spPr>
          <a:xfrm>
            <a:off x="3933231" y="6276096"/>
            <a:ext cx="48343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3C6E7"/>
                </a:solidFill>
                <a:latin typeface="Calibri"/>
                <a:ea typeface="Calibri"/>
                <a:cs typeface="Calibri"/>
                <a:sym typeface="Calibri"/>
              </a:rPr>
              <a:t>https://doi.org/10.1021/acsbiomaterials.1c00757</a:t>
            </a:r>
            <a:endParaRPr b="0" i="0" sz="1800" u="none" cap="none" strike="noStrike">
              <a:solidFill>
                <a:srgbClr val="B3C6E7"/>
              </a:solidFill>
              <a:latin typeface="Calibri"/>
              <a:ea typeface="Calibri"/>
              <a:cs typeface="Calibri"/>
              <a:sym typeface="Calibri"/>
            </a:endParaRPr>
          </a:p>
        </p:txBody>
      </p:sp>
      <p:sp>
        <p:nvSpPr>
          <p:cNvPr id="875" name="Google Shape;875;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876" name="Google Shape;876;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77" name="Google Shape;877;p112"/>
          <p:cNvSpPr txBox="1"/>
          <p:nvPr/>
        </p:nvSpPr>
        <p:spPr>
          <a:xfrm>
            <a:off x="990600" y="1447800"/>
            <a:ext cx="10955243"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Errors for Experiment # 1: Estimation of copper via iodimetric titration</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Washing: clear solution of Na</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S</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O</a:t>
            </a:r>
            <a:r>
              <a:rPr b="0" baseline="-25000" i="0" lang="en-US" sz="2000" u="none" cap="none" strike="noStrike">
                <a:solidFill>
                  <a:srgbClr val="000000"/>
                </a:solidFill>
                <a:latin typeface="Times New Roman"/>
                <a:ea typeface="Times New Roman"/>
                <a:cs typeface="Times New Roman"/>
                <a:sym typeface="Times New Roman"/>
              </a:rPr>
              <a:t>3</a:t>
            </a:r>
            <a:r>
              <a:rPr b="0" i="0" lang="en-US" sz="2000" u="none" cap="none" strike="noStrike">
                <a:solidFill>
                  <a:srgbClr val="000000"/>
                </a:solidFill>
                <a:latin typeface="Times New Roman"/>
                <a:ea typeface="Times New Roman"/>
                <a:cs typeface="Times New Roman"/>
                <a:sym typeface="Times New Roman"/>
              </a:rPr>
              <a:t> should be obtained; </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     if turbid, repeat the preparation of standard solution</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Error in weight measurements: wet hands </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Incomplete transfer of Na</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S</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O</a:t>
            </a:r>
            <a:r>
              <a:rPr b="0" baseline="-25000" i="0" lang="en-US" sz="2000" u="none" cap="none" strike="noStrike">
                <a:solidFill>
                  <a:srgbClr val="000000"/>
                </a:solidFill>
                <a:latin typeface="Times New Roman"/>
                <a:ea typeface="Times New Roman"/>
                <a:cs typeface="Times New Roman"/>
                <a:sym typeface="Times New Roman"/>
              </a:rPr>
              <a:t>3</a:t>
            </a:r>
            <a:r>
              <a:rPr b="0" i="0" lang="en-US" sz="2000" u="none" cap="none" strike="noStrike">
                <a:solidFill>
                  <a:srgbClr val="000000"/>
                </a:solidFill>
                <a:latin typeface="Times New Roman"/>
                <a:ea typeface="Times New Roman"/>
                <a:cs typeface="Times New Roman"/>
                <a:sym typeface="Times New Roman"/>
              </a:rPr>
              <a:t> crystals to volumetric flask; incomplete dissolution of crystals</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Incomplete addition of urea: urea crystals will be adhered to the conical flask itself. It must be directly</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     added to the solution itself. </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Partial heating with urea; residual HNO</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 can re-oxidize iodine to iodide again. </a:t>
            </a:r>
            <a:endParaRPr b="0" baseline="30000" i="0" sz="20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Improper addition of base/acid: residual HNO</a:t>
            </a:r>
            <a:r>
              <a:rPr b="0" baseline="-25000" i="0" lang="en-US" sz="2000" u="none" cap="none" strike="noStrike">
                <a:solidFill>
                  <a:srgbClr val="000000"/>
                </a:solidFill>
                <a:latin typeface="Times New Roman"/>
                <a:ea typeface="Times New Roman"/>
                <a:cs typeface="Times New Roman"/>
                <a:sym typeface="Times New Roman"/>
              </a:rPr>
              <a:t>3</a:t>
            </a:r>
            <a:r>
              <a:rPr b="0" i="0" lang="en-US" sz="2000" u="none" cap="none" strike="noStrike">
                <a:solidFill>
                  <a:srgbClr val="000000"/>
                </a:solidFill>
                <a:latin typeface="Times New Roman"/>
                <a:ea typeface="Times New Roman"/>
                <a:cs typeface="Times New Roman"/>
                <a:sym typeface="Times New Roman"/>
              </a:rPr>
              <a:t> can  re-oxidize Cu</a:t>
            </a:r>
            <a:r>
              <a:rPr b="0" baseline="30000" i="0" lang="en-US" sz="2000" u="none" cap="none" strike="noStrike">
                <a:solidFill>
                  <a:srgbClr val="000000"/>
                </a:solidFill>
                <a:latin typeface="Times New Roman"/>
                <a:ea typeface="Times New Roman"/>
                <a:cs typeface="Times New Roman"/>
                <a:sym typeface="Times New Roman"/>
              </a:rPr>
              <a:t>+</a:t>
            </a:r>
            <a:r>
              <a:rPr b="0" i="0" lang="en-US" sz="2000" u="none" cap="none" strike="noStrike">
                <a:solidFill>
                  <a:srgbClr val="000000"/>
                </a:solidFill>
                <a:latin typeface="Times New Roman"/>
                <a:ea typeface="Times New Roman"/>
                <a:cs typeface="Times New Roman"/>
                <a:sym typeface="Times New Roman"/>
              </a:rPr>
              <a:t> to Cu</a:t>
            </a:r>
            <a:r>
              <a:rPr b="0" baseline="30000" i="0" lang="en-US" sz="2000" u="none" cap="none" strike="noStrike">
                <a:solidFill>
                  <a:srgbClr val="000000"/>
                </a:solidFill>
                <a:latin typeface="Times New Roman"/>
                <a:ea typeface="Times New Roman"/>
                <a:cs typeface="Times New Roman"/>
                <a:sym typeface="Times New Roman"/>
              </a:rPr>
              <a:t>2+</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                                                  Partial neutralization</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Delay in titration after the KI addition - iodine escapes with time</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Excess addition of titrant even after the formation of light yellow colored solution </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Blue color reappears after the end point and continue the titration till the color disappears permanently</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113"/>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883" name="Google Shape;883;p113"/>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884" name="Google Shape;884;p113"/>
          <p:cNvSpPr txBox="1"/>
          <p:nvPr/>
        </p:nvSpPr>
        <p:spPr>
          <a:xfrm>
            <a:off x="2325189" y="36706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5" name="Google Shape;885;p113"/>
          <p:cNvSpPr/>
          <p:nvPr/>
        </p:nvSpPr>
        <p:spPr>
          <a:xfrm>
            <a:off x="3933231" y="6276096"/>
            <a:ext cx="48343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3C6E7"/>
                </a:solidFill>
                <a:latin typeface="Calibri"/>
                <a:ea typeface="Calibri"/>
                <a:cs typeface="Calibri"/>
                <a:sym typeface="Calibri"/>
              </a:rPr>
              <a:t>https://doi.org/10.1021/acsbiomaterials.1c00757</a:t>
            </a:r>
            <a:endParaRPr b="0" i="0" sz="1800" u="none" cap="none" strike="noStrike">
              <a:solidFill>
                <a:srgbClr val="B3C6E7"/>
              </a:solidFill>
              <a:latin typeface="Calibri"/>
              <a:ea typeface="Calibri"/>
              <a:cs typeface="Calibri"/>
              <a:sym typeface="Calibri"/>
            </a:endParaRPr>
          </a:p>
        </p:txBody>
      </p:sp>
      <p:sp>
        <p:nvSpPr>
          <p:cNvPr id="886" name="Google Shape;886;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887" name="Google Shape;887;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88" name="Google Shape;888;p113"/>
          <p:cNvSpPr txBox="1"/>
          <p:nvPr/>
        </p:nvSpPr>
        <p:spPr>
          <a:xfrm>
            <a:off x="990600" y="1447800"/>
            <a:ext cx="9546203" cy="31700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Inferences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Semiconducting Cu2I2 is formed in the iodimetric titration</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Experiment is an illustration of both redox and iodimetric titration</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Amount of copper is proportional to liberation of iodine</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Starch indicator is added towards the end to obtain the accurate end point</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Oxides of nitrogen in the solution is removed by heating with urea</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KI functions only in the acidic pH range</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Copper can be selectively estimated from the PCBs even in the presence of other metals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Sulfur changes its oxidation number from +2 to +2.5</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Copper changes its oxidation number from +1 to +2</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114"/>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894" name="Google Shape;894;p114"/>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895" name="Google Shape;895;p114"/>
          <p:cNvSpPr txBox="1"/>
          <p:nvPr/>
        </p:nvSpPr>
        <p:spPr>
          <a:xfrm>
            <a:off x="2325189" y="36706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6" name="Google Shape;896;p114"/>
          <p:cNvSpPr/>
          <p:nvPr/>
        </p:nvSpPr>
        <p:spPr>
          <a:xfrm>
            <a:off x="3933231" y="6276096"/>
            <a:ext cx="48343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3C6E7"/>
                </a:solidFill>
                <a:latin typeface="Calibri"/>
                <a:ea typeface="Calibri"/>
                <a:cs typeface="Calibri"/>
                <a:sym typeface="Calibri"/>
              </a:rPr>
              <a:t>https://doi.org/10.1021/acsbiomaterials.1c00757</a:t>
            </a:r>
            <a:endParaRPr b="0" i="0" sz="1800" u="none" cap="none" strike="noStrike">
              <a:solidFill>
                <a:srgbClr val="B3C6E7"/>
              </a:solidFill>
              <a:latin typeface="Calibri"/>
              <a:ea typeface="Calibri"/>
              <a:cs typeface="Calibri"/>
              <a:sym typeface="Calibri"/>
            </a:endParaRPr>
          </a:p>
        </p:txBody>
      </p:sp>
      <p:sp>
        <p:nvSpPr>
          <p:cNvPr id="897" name="Google Shape;897;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898" name="Google Shape;898;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99" name="Google Shape;899;p114"/>
          <p:cNvSpPr txBox="1"/>
          <p:nvPr/>
        </p:nvSpPr>
        <p:spPr>
          <a:xfrm>
            <a:off x="590728" y="1447800"/>
            <a:ext cx="11291874"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Societal importance</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Copper waste can be transformed to semiconducting Cu</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I</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 and can be used for electrochemical studies. </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Copper can be obtained via reduction of Cu</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I</a:t>
            </a:r>
            <a:r>
              <a:rPr b="0" baseline="-25000" i="0" lang="en-US" sz="2000" u="none" cap="none" strike="noStrike">
                <a:solidFill>
                  <a:srgbClr val="000000"/>
                </a:solidFill>
                <a:latin typeface="Times New Roman"/>
                <a:ea typeface="Times New Roman"/>
                <a:cs typeface="Times New Roman"/>
                <a:sym typeface="Times New Roman"/>
              </a:rPr>
              <a:t>2</a:t>
            </a:r>
            <a:r>
              <a:rPr b="0" i="0" lang="en-US" sz="2000" u="none" cap="none" strike="noStrike">
                <a:solidFill>
                  <a:srgbClr val="000000"/>
                </a:solidFill>
                <a:latin typeface="Times New Roman"/>
                <a:ea typeface="Times New Roman"/>
                <a:cs typeface="Times New Roman"/>
                <a:sym typeface="Times New Roman"/>
              </a:rPr>
              <a:t> and can be used in fabrication of simple electronic items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Experiment provides knowledge on the extraction of valuable metals from e-waste</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Processing of e-waste through simple and cost-effective chemistry experiments is an promising approach</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Experimental setup is useful to analyze the copper content in rusted copper alloys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172" name="Google Shape;172;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pic>
        <p:nvPicPr>
          <p:cNvPr id="173" name="Google Shape;173;p52"/>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174" name="Google Shape;174;p52"/>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
        <p:nvSpPr>
          <p:cNvPr id="175" name="Google Shape;175;p52"/>
          <p:cNvSpPr txBox="1"/>
          <p:nvPr/>
        </p:nvSpPr>
        <p:spPr>
          <a:xfrm>
            <a:off x="816429" y="1981200"/>
            <a:ext cx="10077157" cy="2384474"/>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90000"/>
              </a:lnSpc>
              <a:spcBef>
                <a:spcPts val="1000"/>
              </a:spcBef>
              <a:spcAft>
                <a:spcPts val="0"/>
              </a:spcAft>
              <a:buClr>
                <a:schemeClr val="dk1"/>
              </a:buClr>
              <a:buSzPts val="1800"/>
              <a:buFont typeface="Arial"/>
              <a:buChar char="•"/>
            </a:pPr>
            <a:r>
              <a:rPr b="0" i="0" lang="en-US" sz="2400" u="none" cap="none" strike="noStrike">
                <a:solidFill>
                  <a:schemeClr val="dk1"/>
                </a:solidFill>
                <a:latin typeface="Times New Roman"/>
                <a:ea typeface="Times New Roman"/>
                <a:cs typeface="Times New Roman"/>
                <a:sym typeface="Times New Roman"/>
              </a:rPr>
              <a:t>Rate of degradation should be always greater than rate of accumulation</a:t>
            </a:r>
            <a:endParaRPr/>
          </a:p>
          <a:p>
            <a:pPr indent="-342900" lvl="0" marL="342900" marR="0" rtl="0" algn="just">
              <a:lnSpc>
                <a:spcPct val="90000"/>
              </a:lnSpc>
              <a:spcBef>
                <a:spcPts val="1000"/>
              </a:spcBef>
              <a:spcAft>
                <a:spcPts val="0"/>
              </a:spcAft>
              <a:buClr>
                <a:schemeClr val="dk1"/>
              </a:buClr>
              <a:buSzPts val="1800"/>
              <a:buFont typeface="Arial"/>
              <a:buChar char="•"/>
            </a:pPr>
            <a:r>
              <a:rPr b="0" i="0" lang="en-US" sz="2400" u="none" cap="none" strike="noStrike">
                <a:solidFill>
                  <a:schemeClr val="dk1"/>
                </a:solidFill>
                <a:latin typeface="Times New Roman"/>
                <a:ea typeface="Times New Roman"/>
                <a:cs typeface="Times New Roman"/>
                <a:sym typeface="Times New Roman"/>
              </a:rPr>
              <a:t>Intermediate products should be less toxic</a:t>
            </a:r>
            <a:endParaRPr/>
          </a:p>
          <a:p>
            <a:pPr indent="-342900" lvl="0" marL="342900" marR="0" rtl="0" algn="just">
              <a:lnSpc>
                <a:spcPct val="90000"/>
              </a:lnSpc>
              <a:spcBef>
                <a:spcPts val="1000"/>
              </a:spcBef>
              <a:spcAft>
                <a:spcPts val="0"/>
              </a:spcAft>
              <a:buClr>
                <a:schemeClr val="dk1"/>
              </a:buClr>
              <a:buSzPts val="1800"/>
              <a:buFont typeface="Arial"/>
              <a:buChar char="•"/>
            </a:pPr>
            <a:r>
              <a:rPr b="0" i="0" lang="en-US" sz="2400" u="none" cap="none" strike="noStrike">
                <a:solidFill>
                  <a:schemeClr val="dk1"/>
                </a:solidFill>
                <a:latin typeface="Times New Roman"/>
                <a:ea typeface="Times New Roman"/>
                <a:cs typeface="Times New Roman"/>
                <a:sym typeface="Times New Roman"/>
              </a:rPr>
              <a:t>End products – mineral acids, CO</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and biomass</a:t>
            </a:r>
            <a:endParaRPr/>
          </a:p>
          <a:p>
            <a:pPr indent="-342900" lvl="0" marL="342900" marR="0" rtl="0" algn="just">
              <a:lnSpc>
                <a:spcPct val="90000"/>
              </a:lnSpc>
              <a:spcBef>
                <a:spcPts val="1000"/>
              </a:spcBef>
              <a:spcAft>
                <a:spcPts val="0"/>
              </a:spcAft>
              <a:buClr>
                <a:schemeClr val="dk1"/>
              </a:buClr>
              <a:buSzPts val="1800"/>
              <a:buFont typeface="Arial"/>
              <a:buChar char="•"/>
            </a:pPr>
            <a:r>
              <a:rPr b="0" i="0" lang="en-US" sz="2400" u="none" cap="none" strike="noStrike">
                <a:solidFill>
                  <a:schemeClr val="dk1"/>
                </a:solidFill>
                <a:latin typeface="Times New Roman"/>
                <a:ea typeface="Times New Roman"/>
                <a:cs typeface="Times New Roman"/>
                <a:sym typeface="Times New Roman"/>
              </a:rPr>
              <a:t>Duration – Must be short (week or months) and not years from the prospect of cost-effectiveness. </a:t>
            </a:r>
            <a:r>
              <a:rPr b="0" baseline="-25000" i="0" lang="en-US" sz="2400" u="none" cap="none" strike="noStrike">
                <a:solidFill>
                  <a:schemeClr val="dk1"/>
                </a:solidFill>
                <a:latin typeface="Times New Roman"/>
                <a:ea typeface="Times New Roman"/>
                <a:cs typeface="Times New Roman"/>
                <a:sym typeface="Times New Roman"/>
              </a:rPr>
              <a:t> </a:t>
            </a:r>
            <a:endParaRPr/>
          </a:p>
          <a:p>
            <a:pPr indent="-228600" lvl="0" marL="342900" marR="0" rtl="0" algn="just">
              <a:lnSpc>
                <a:spcPct val="90000"/>
              </a:lnSpc>
              <a:spcBef>
                <a:spcPts val="1000"/>
              </a:spcBef>
              <a:spcAft>
                <a:spcPts val="0"/>
              </a:spcAft>
              <a:buClr>
                <a:schemeClr val="dk1"/>
              </a:buClr>
              <a:buSzPts val="18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6" name="Google Shape;176;p52"/>
          <p:cNvSpPr txBox="1"/>
          <p:nvPr/>
        </p:nvSpPr>
        <p:spPr>
          <a:xfrm>
            <a:off x="990600" y="5029200"/>
            <a:ext cx="10077157" cy="1237957"/>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90000"/>
              </a:lnSpc>
              <a:spcBef>
                <a:spcPts val="0"/>
              </a:spcBef>
              <a:spcAft>
                <a:spcPts val="0"/>
              </a:spcAft>
              <a:buClr>
                <a:srgbClr val="000000"/>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Environmental factors: Humidity and Temperature,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lnSpc>
                <a:spcPct val="90000"/>
              </a:lnSpc>
              <a:spcBef>
                <a:spcPts val="1000"/>
              </a:spcBef>
              <a:spcAft>
                <a:spcPts val="0"/>
              </a:spcAft>
              <a:buClr>
                <a:srgbClr val="000000"/>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Polymers: Molar masses, crystallinity, porosity, extent of cross-linking</a:t>
            </a:r>
            <a:endParaRPr/>
          </a:p>
          <a:p>
            <a:pPr indent="0" lvl="0" marL="0" marR="0" rtl="0" algn="just">
              <a:lnSpc>
                <a:spcPct val="90000"/>
              </a:lnSpc>
              <a:spcBef>
                <a:spcPts val="100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7" name="Google Shape;177;p52"/>
          <p:cNvSpPr txBox="1"/>
          <p:nvPr/>
        </p:nvSpPr>
        <p:spPr>
          <a:xfrm>
            <a:off x="789710" y="1224222"/>
            <a:ext cx="9144000" cy="873760"/>
          </a:xfrm>
          <a:prstGeom prst="rect">
            <a:avLst/>
          </a:prstGeom>
          <a:noFill/>
          <a:ln>
            <a:noFill/>
          </a:ln>
        </p:spPr>
        <p:txBody>
          <a:bodyPr anchorCtr="0" anchor="ctr" bIns="45700" lIns="91425" spcFirstLastPara="1" rIns="91425" wrap="square" tIns="45700">
            <a:normAutofit fontScale="97500"/>
          </a:bodyPr>
          <a:lstStyle/>
          <a:p>
            <a:pPr indent="0" lvl="0" marL="0" marR="0" rtl="0" algn="just">
              <a:lnSpc>
                <a:spcPct val="90000"/>
              </a:lnSpc>
              <a:spcBef>
                <a:spcPts val="0"/>
              </a:spcBef>
              <a:spcAft>
                <a:spcPts val="0"/>
              </a:spcAft>
              <a:buClr>
                <a:schemeClr val="dk1"/>
              </a:buClr>
              <a:buSzPct val="57692"/>
              <a:buFont typeface="Calibri"/>
              <a:buNone/>
            </a:pPr>
            <a:r>
              <a:rPr b="0" i="0" lang="en-US" sz="3200" u="none" cap="none" strike="noStrike">
                <a:solidFill>
                  <a:schemeClr val="accent2"/>
                </a:solidFill>
                <a:latin typeface="Calibri"/>
                <a:ea typeface="Calibri"/>
                <a:cs typeface="Calibri"/>
                <a:sym typeface="Calibri"/>
              </a:rPr>
              <a:t>Requirements for degradation</a:t>
            </a:r>
            <a:endParaRPr b="0" i="0" sz="3200" u="none" cap="none" strike="noStrike">
              <a:solidFill>
                <a:schemeClr val="accent2"/>
              </a:solidFill>
              <a:latin typeface="Calibri"/>
              <a:ea typeface="Calibri"/>
              <a:cs typeface="Calibri"/>
              <a:sym typeface="Calibri"/>
            </a:endParaRPr>
          </a:p>
        </p:txBody>
      </p:sp>
      <p:sp>
        <p:nvSpPr>
          <p:cNvPr id="178" name="Google Shape;178;p52"/>
          <p:cNvSpPr txBox="1"/>
          <p:nvPr/>
        </p:nvSpPr>
        <p:spPr>
          <a:xfrm>
            <a:off x="971797" y="4592320"/>
            <a:ext cx="9144000" cy="436880"/>
          </a:xfrm>
          <a:prstGeom prst="rect">
            <a:avLst/>
          </a:prstGeom>
          <a:noFill/>
          <a:ln>
            <a:noFill/>
          </a:ln>
        </p:spPr>
        <p:txBody>
          <a:bodyPr anchorCtr="0" anchor="b" bIns="45700" lIns="91425" spcFirstLastPara="1" rIns="91425" wrap="square" tIns="45700">
            <a:normAutofit fontScale="97500" lnSpcReduction="10000"/>
          </a:bodyPr>
          <a:lstStyle/>
          <a:p>
            <a:pPr indent="0" lvl="0" marL="0" marR="0" rtl="0" algn="just">
              <a:lnSpc>
                <a:spcPct val="90000"/>
              </a:lnSpc>
              <a:spcBef>
                <a:spcPts val="0"/>
              </a:spcBef>
              <a:spcAft>
                <a:spcPts val="0"/>
              </a:spcAft>
              <a:buClr>
                <a:srgbClr val="000000"/>
              </a:buClr>
              <a:buSzPct val="100000"/>
              <a:buFont typeface="Arial"/>
              <a:buNone/>
            </a:pPr>
            <a:r>
              <a:rPr b="0" i="0" lang="en-US" sz="2800" u="none" cap="none" strike="noStrike">
                <a:solidFill>
                  <a:schemeClr val="accent2"/>
                </a:solidFill>
                <a:latin typeface="Arial"/>
                <a:ea typeface="Arial"/>
                <a:cs typeface="Arial"/>
                <a:sym typeface="Arial"/>
              </a:rPr>
              <a:t>Factors influencing the degradation</a:t>
            </a:r>
            <a:endParaRPr b="0" i="0" sz="2800" u="none" cap="none" strike="noStrike">
              <a:solidFill>
                <a:schemeClr val="accen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12/14/2022</a:t>
            </a:r>
            <a:endParaRPr/>
          </a:p>
        </p:txBody>
      </p:sp>
      <p:sp>
        <p:nvSpPr>
          <p:cNvPr id="184" name="Google Shape;18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sp>
        <p:nvSpPr>
          <p:cNvPr id="185" name="Google Shape;185;p53"/>
          <p:cNvSpPr/>
          <p:nvPr/>
        </p:nvSpPr>
        <p:spPr>
          <a:xfrm>
            <a:off x="547931" y="1186318"/>
            <a:ext cx="11103429" cy="1785064"/>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2060"/>
              </a:buClr>
              <a:buSzPts val="2000"/>
              <a:buFont typeface="Noto Sans Symbols"/>
              <a:buChar char="❑"/>
            </a:pPr>
            <a:r>
              <a:rPr b="1" i="0" lang="en-US" sz="2000" u="none" cap="none" strike="noStrike">
                <a:solidFill>
                  <a:srgbClr val="002060"/>
                </a:solidFill>
                <a:latin typeface="Doppio One"/>
                <a:ea typeface="Doppio One"/>
                <a:cs typeface="Doppio One"/>
                <a:sym typeface="Doppio One"/>
              </a:rPr>
              <a:t>Biodegradable polymers: </a:t>
            </a:r>
            <a:r>
              <a:rPr b="1" i="0" lang="en-US" sz="1800" u="none" cap="none" strike="noStrike">
                <a:solidFill>
                  <a:srgbClr val="002060"/>
                </a:solidFill>
                <a:latin typeface="Doppio One"/>
                <a:ea typeface="Doppio One"/>
                <a:cs typeface="Doppio One"/>
                <a:sym typeface="Doppio One"/>
              </a:rPr>
              <a:t>Polymers which</a:t>
            </a:r>
            <a:r>
              <a:rPr b="0" i="0" lang="en-US" sz="1800" u="none" cap="none" strike="noStrike">
                <a:solidFill>
                  <a:srgbClr val="002060"/>
                </a:solidFill>
                <a:latin typeface="Doppio One"/>
                <a:ea typeface="Doppio One"/>
                <a:cs typeface="Doppio One"/>
                <a:sym typeface="Doppio One"/>
              </a:rPr>
              <a:t> degrade quickly in aqueous medium in the presence of microorganisms, and their byproducts are eco-friendly (biocompatible) such as CO</a:t>
            </a:r>
            <a:r>
              <a:rPr b="0" baseline="-25000" i="0" lang="en-US" sz="1800" u="none" cap="none" strike="noStrike">
                <a:solidFill>
                  <a:srgbClr val="002060"/>
                </a:solidFill>
                <a:latin typeface="Doppio One"/>
                <a:ea typeface="Doppio One"/>
                <a:cs typeface="Doppio One"/>
                <a:sym typeface="Doppio One"/>
              </a:rPr>
              <a:t>2</a:t>
            </a:r>
            <a:r>
              <a:rPr b="0" i="0" lang="en-US" sz="1800" u="none" cap="none" strike="noStrike">
                <a:solidFill>
                  <a:srgbClr val="002060"/>
                </a:solidFill>
                <a:latin typeface="Doppio One"/>
                <a:ea typeface="Doppio One"/>
                <a:cs typeface="Doppio One"/>
                <a:sym typeface="Doppio One"/>
              </a:rPr>
              <a:t>, water, methane, and inorganic compounds or biomass that is easily scavenged by microorganisms.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2060"/>
              </a:buClr>
              <a:buSzPts val="1800"/>
              <a:buFont typeface="Noto Sans Symbols"/>
              <a:buChar char="❑"/>
            </a:pPr>
            <a:r>
              <a:rPr b="0" i="0" lang="en-US" sz="1800" u="none" cap="none" strike="noStrike">
                <a:solidFill>
                  <a:srgbClr val="002060"/>
                </a:solidFill>
                <a:latin typeface="Doppio One"/>
                <a:ea typeface="Doppio One"/>
                <a:cs typeface="Doppio One"/>
                <a:sym typeface="Doppio One"/>
              </a:rPr>
              <a:t>These polymers are degraded by simple hydrolysis - in turn prevents inflammatory reactions.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2060"/>
              </a:buClr>
              <a:buSzPts val="1800"/>
              <a:buFont typeface="Noto Sans Symbols"/>
              <a:buChar char="❑"/>
            </a:pPr>
            <a:r>
              <a:rPr b="0" i="0" lang="en-US" sz="1800" u="none" cap="none" strike="noStrike">
                <a:solidFill>
                  <a:srgbClr val="002060"/>
                </a:solidFill>
                <a:latin typeface="Doppio One"/>
                <a:ea typeface="Doppio One"/>
                <a:cs typeface="Doppio One"/>
                <a:sym typeface="Doppio One"/>
              </a:rPr>
              <a:t>The hydrolytic products from such degradation process are then transformed into non toxic byproducts that are eliminated through normal cellular activity.</a:t>
            </a:r>
            <a:endParaRPr b="0" i="0" sz="1400" u="none" cap="none" strike="noStrike">
              <a:solidFill>
                <a:srgbClr val="000000"/>
              </a:solidFill>
              <a:latin typeface="Arial"/>
              <a:ea typeface="Arial"/>
              <a:cs typeface="Arial"/>
              <a:sym typeface="Arial"/>
            </a:endParaRPr>
          </a:p>
        </p:txBody>
      </p:sp>
      <p:sp>
        <p:nvSpPr>
          <p:cNvPr id="186" name="Google Shape;186;p53"/>
          <p:cNvSpPr/>
          <p:nvPr/>
        </p:nvSpPr>
        <p:spPr>
          <a:xfrm>
            <a:off x="449961" y="3494087"/>
            <a:ext cx="11299371" cy="2862263"/>
          </a:xfrm>
          <a:prstGeom prst="rect">
            <a:avLst/>
          </a:prstGeom>
          <a:solidFill>
            <a:srgbClr val="FFC000"/>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2060"/>
              </a:buClr>
              <a:buSzPts val="1800"/>
              <a:buFont typeface="Noto Sans Symbols"/>
              <a:buChar char="❑"/>
            </a:pPr>
            <a:r>
              <a:rPr b="1" i="0" lang="en-US" sz="1800" u="none" cap="none" strike="noStrike">
                <a:solidFill>
                  <a:srgbClr val="002060"/>
                </a:solidFill>
                <a:latin typeface="Doppio One"/>
                <a:ea typeface="Doppio One"/>
                <a:cs typeface="Doppio One"/>
                <a:sym typeface="Doppio One"/>
              </a:rPr>
              <a:t>Poly-lactic acid (PLA) </a:t>
            </a:r>
            <a:r>
              <a:rPr b="0" i="0" lang="en-US" sz="1800" u="none" cap="none" strike="noStrike">
                <a:solidFill>
                  <a:srgbClr val="002060"/>
                </a:solidFill>
                <a:latin typeface="Doppio One"/>
                <a:ea typeface="Doppio One"/>
                <a:cs typeface="Doppio One"/>
                <a:sym typeface="Doppio One"/>
              </a:rPr>
              <a:t>is one of the most promising biopolymers produced from non toxic renewable and naturally occurring organic acid- </a:t>
            </a:r>
            <a:r>
              <a:rPr b="1" i="0" lang="en-US" sz="1800" u="none" cap="none" strike="noStrike">
                <a:solidFill>
                  <a:srgbClr val="002060"/>
                </a:solidFill>
                <a:latin typeface="Doppio One"/>
                <a:ea typeface="Doppio One"/>
                <a:cs typeface="Doppio One"/>
                <a:sym typeface="Doppio One"/>
              </a:rPr>
              <a:t>lactic acid.</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Noto Sans Symbols"/>
              <a:buNone/>
            </a:pPr>
            <a:r>
              <a:t/>
            </a:r>
            <a:endParaRPr b="1" i="0" sz="1800" u="none" cap="none" strike="noStrike">
              <a:solidFill>
                <a:srgbClr val="002060"/>
              </a:solidFill>
              <a:latin typeface="Doppio One"/>
              <a:ea typeface="Doppio One"/>
              <a:cs typeface="Doppio One"/>
              <a:sym typeface="Doppio One"/>
            </a:endParaRPr>
          </a:p>
          <a:p>
            <a:pPr indent="-285750" lvl="0" marL="285750" marR="0" rtl="0" algn="just">
              <a:lnSpc>
                <a:spcPct val="100000"/>
              </a:lnSpc>
              <a:spcBef>
                <a:spcPts val="0"/>
              </a:spcBef>
              <a:spcAft>
                <a:spcPts val="0"/>
              </a:spcAft>
              <a:buClr>
                <a:srgbClr val="002060"/>
              </a:buClr>
              <a:buSzPts val="1800"/>
              <a:buFont typeface="Noto Sans Symbols"/>
              <a:buChar char="❑"/>
            </a:pPr>
            <a:r>
              <a:rPr b="0" i="0" lang="en-US" sz="1800" u="none" cap="none" strike="noStrike">
                <a:solidFill>
                  <a:srgbClr val="002060"/>
                </a:solidFill>
                <a:latin typeface="Doppio One"/>
                <a:ea typeface="Doppio One"/>
                <a:cs typeface="Doppio One"/>
                <a:sym typeface="Doppio One"/>
              </a:rPr>
              <a:t>It is thermoplastic with good mechanical property profile, high biocompatibility and biodegradability properties.</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Noto Sans Symbols"/>
              <a:buNone/>
            </a:pPr>
            <a:r>
              <a:t/>
            </a:r>
            <a:endParaRPr b="0" i="0" sz="1800" u="none" cap="none" strike="noStrike">
              <a:solidFill>
                <a:srgbClr val="002060"/>
              </a:solidFill>
              <a:latin typeface="Doppio One"/>
              <a:ea typeface="Doppio One"/>
              <a:cs typeface="Doppio One"/>
              <a:sym typeface="Doppio One"/>
            </a:endParaRPr>
          </a:p>
          <a:p>
            <a:pPr indent="-285750" lvl="0" marL="285750" marR="0" rtl="0" algn="just">
              <a:lnSpc>
                <a:spcPct val="100000"/>
              </a:lnSpc>
              <a:spcBef>
                <a:spcPts val="0"/>
              </a:spcBef>
              <a:spcAft>
                <a:spcPts val="0"/>
              </a:spcAft>
              <a:buClr>
                <a:srgbClr val="002060"/>
              </a:buClr>
              <a:buSzPts val="1800"/>
              <a:buFont typeface="Noto Sans Symbols"/>
              <a:buChar char="❑"/>
            </a:pPr>
            <a:r>
              <a:rPr b="0" i="0" lang="en-US" sz="1800" u="none" cap="none" strike="noStrike">
                <a:solidFill>
                  <a:srgbClr val="002060"/>
                </a:solidFill>
                <a:latin typeface="Doppio One"/>
                <a:ea typeface="Doppio One"/>
                <a:cs typeface="Doppio One"/>
                <a:sym typeface="Doppio One"/>
              </a:rPr>
              <a:t>Lactic acid can be produced by fermentation of sugars obtained from renewable resources such as sugarcane. </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Noto Sans Symbols"/>
              <a:buNone/>
            </a:pPr>
            <a:r>
              <a:t/>
            </a:r>
            <a:endParaRPr b="0" i="0" sz="1800" u="none" cap="none" strike="noStrike">
              <a:solidFill>
                <a:srgbClr val="002060"/>
              </a:solidFill>
              <a:latin typeface="Doppio One"/>
              <a:ea typeface="Doppio One"/>
              <a:cs typeface="Doppio One"/>
              <a:sym typeface="Doppio One"/>
            </a:endParaRPr>
          </a:p>
          <a:p>
            <a:pPr indent="-285750" lvl="0" marL="285750" marR="0" rtl="0" algn="just">
              <a:lnSpc>
                <a:spcPct val="100000"/>
              </a:lnSpc>
              <a:spcBef>
                <a:spcPts val="0"/>
              </a:spcBef>
              <a:spcAft>
                <a:spcPts val="0"/>
              </a:spcAft>
              <a:buClr>
                <a:srgbClr val="002060"/>
              </a:buClr>
              <a:buSzPts val="1800"/>
              <a:buFont typeface="Noto Sans Symbols"/>
              <a:buChar char="❑"/>
            </a:pPr>
            <a:r>
              <a:rPr b="0" i="0" lang="en-US" sz="1800" u="none" cap="none" strike="noStrike">
                <a:solidFill>
                  <a:srgbClr val="002060"/>
                </a:solidFill>
                <a:latin typeface="Doppio One"/>
                <a:ea typeface="Doppio One"/>
                <a:cs typeface="Doppio One"/>
                <a:sym typeface="Doppio One"/>
              </a:rPr>
              <a:t>Therefore, PLA can be produced and used in an environmentally friendly cycle.</a:t>
            </a:r>
            <a:endParaRPr b="0" i="0" sz="1800" u="none" cap="none" strike="noStrike">
              <a:solidFill>
                <a:srgbClr val="002060"/>
              </a:solidFill>
              <a:latin typeface="Doppio One"/>
              <a:ea typeface="Doppio One"/>
              <a:cs typeface="Doppio One"/>
              <a:sym typeface="Doppio One"/>
            </a:endParaRPr>
          </a:p>
        </p:txBody>
      </p:sp>
      <p:pic>
        <p:nvPicPr>
          <p:cNvPr id="187" name="Google Shape;187;p53"/>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188" name="Google Shape;188;p53"/>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2022-12-11T09:10:17Z</dcterms:created>
  <dc:creator>Manjunatha C</dc:creator>
</cp:coreProperties>
</file>